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3"/>
  </p:notesMasterIdLst>
  <p:sldIdLst>
    <p:sldId id="3962" r:id="rId2"/>
    <p:sldId id="3964" r:id="rId3"/>
    <p:sldId id="280" r:id="rId4"/>
    <p:sldId id="14844" r:id="rId5"/>
    <p:sldId id="14845" r:id="rId6"/>
    <p:sldId id="14828" r:id="rId7"/>
    <p:sldId id="14815" r:id="rId8"/>
    <p:sldId id="14840" r:id="rId9"/>
    <p:sldId id="14817" r:id="rId10"/>
    <p:sldId id="14835" r:id="rId11"/>
    <p:sldId id="14807" r:id="rId12"/>
    <p:sldId id="680" r:id="rId13"/>
    <p:sldId id="276" r:id="rId14"/>
    <p:sldId id="14836" r:id="rId15"/>
    <p:sldId id="14839" r:id="rId16"/>
    <p:sldId id="14838" r:id="rId17"/>
    <p:sldId id="14808" r:id="rId18"/>
    <p:sldId id="3957" r:id="rId19"/>
    <p:sldId id="268" r:id="rId20"/>
    <p:sldId id="14832" r:id="rId21"/>
    <p:sldId id="286" r:id="rId22"/>
  </p:sldIdLst>
  <p:sldSz cx="12192000" cy="6858000"/>
  <p:notesSz cx="6858000" cy="9144000"/>
  <p:defaultTextStyle>
    <a:defPPr>
      <a:defRPr lang="en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D32"/>
    <a:srgbClr val="FF3A8F"/>
    <a:srgbClr val="CFD5EA"/>
    <a:srgbClr val="0A3A91"/>
    <a:srgbClr val="1061C7"/>
    <a:srgbClr val="EAF0F8"/>
    <a:srgbClr val="163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2"/>
    <p:restoredTop sz="78871"/>
  </p:normalViewPr>
  <p:slideViewPr>
    <p:cSldViewPr snapToGrid="0" snapToObjects="1">
      <p:cViewPr varScale="1">
        <p:scale>
          <a:sx n="117" d="100"/>
          <a:sy n="117" d="100"/>
        </p:scale>
        <p:origin x="1448" y="18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 snapToObjects="1">
      <p:cViewPr varScale="1">
        <p:scale>
          <a:sx n="151" d="100"/>
          <a:sy n="151" d="100"/>
        </p:scale>
        <p:origin x="52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rmh-my.sharepoint.com/personal/matt_elwood_arm_com/Documents/V9%20Cores/MKLELP%20Characteriz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20384951881014"/>
          <c:y val="5.1061392630530722E-2"/>
          <c:w val="0.79735170603674543"/>
          <c:h val="0.8766778228387928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'MPMM Algo'!$AE$537:$AE$557</c:f>
              <c:numCache>
                <c:formatCode>General</c:formatCode>
                <c:ptCount val="21"/>
                <c:pt idx="0">
                  <c:v>12.1</c:v>
                </c:pt>
                <c:pt idx="1">
                  <c:v>10.01</c:v>
                </c:pt>
                <c:pt idx="2">
                  <c:v>12.05</c:v>
                </c:pt>
                <c:pt idx="3">
                  <c:v>26</c:v>
                </c:pt>
                <c:pt idx="4">
                  <c:v>26</c:v>
                </c:pt>
                <c:pt idx="5">
                  <c:v>18</c:v>
                </c:pt>
                <c:pt idx="6">
                  <c:v>18</c:v>
                </c:pt>
                <c:pt idx="7">
                  <c:v>23.19</c:v>
                </c:pt>
                <c:pt idx="8">
                  <c:v>23.1</c:v>
                </c:pt>
                <c:pt idx="9">
                  <c:v>12.06</c:v>
                </c:pt>
                <c:pt idx="10">
                  <c:v>6.09</c:v>
                </c:pt>
                <c:pt idx="11">
                  <c:v>25.07</c:v>
                </c:pt>
                <c:pt idx="12">
                  <c:v>25.43</c:v>
                </c:pt>
                <c:pt idx="13">
                  <c:v>20.97</c:v>
                </c:pt>
                <c:pt idx="14">
                  <c:v>17.28</c:v>
                </c:pt>
                <c:pt idx="15">
                  <c:v>8.9499999999999993</c:v>
                </c:pt>
                <c:pt idx="16">
                  <c:v>9.08</c:v>
                </c:pt>
                <c:pt idx="17">
                  <c:v>25.16</c:v>
                </c:pt>
                <c:pt idx="18">
                  <c:v>24.67</c:v>
                </c:pt>
                <c:pt idx="19">
                  <c:v>7.86</c:v>
                </c:pt>
                <c:pt idx="20">
                  <c:v>4.3099999999999996</c:v>
                </c:pt>
              </c:numCache>
            </c:numRef>
          </c:xVal>
          <c:yVal>
            <c:numRef>
              <c:f>'MPMM Algo'!$AI$537:$AI$557</c:f>
              <c:numCache>
                <c:formatCode>General</c:formatCode>
                <c:ptCount val="21"/>
                <c:pt idx="0">
                  <c:v>130825</c:v>
                </c:pt>
                <c:pt idx="1">
                  <c:v>106374</c:v>
                </c:pt>
                <c:pt idx="2">
                  <c:v>77176.600000000006</c:v>
                </c:pt>
                <c:pt idx="3">
                  <c:v>173168</c:v>
                </c:pt>
                <c:pt idx="4">
                  <c:v>174284</c:v>
                </c:pt>
                <c:pt idx="5">
                  <c:v>126631</c:v>
                </c:pt>
                <c:pt idx="6">
                  <c:v>116011</c:v>
                </c:pt>
                <c:pt idx="7">
                  <c:v>191709</c:v>
                </c:pt>
                <c:pt idx="8">
                  <c:v>163410</c:v>
                </c:pt>
                <c:pt idx="9">
                  <c:v>131558</c:v>
                </c:pt>
                <c:pt idx="10">
                  <c:v>63775.8</c:v>
                </c:pt>
                <c:pt idx="11">
                  <c:v>167041</c:v>
                </c:pt>
                <c:pt idx="12">
                  <c:v>171063</c:v>
                </c:pt>
                <c:pt idx="13">
                  <c:v>134924</c:v>
                </c:pt>
                <c:pt idx="14">
                  <c:v>157318</c:v>
                </c:pt>
                <c:pt idx="15">
                  <c:v>113399</c:v>
                </c:pt>
                <c:pt idx="16">
                  <c:v>116786</c:v>
                </c:pt>
                <c:pt idx="17">
                  <c:v>185342</c:v>
                </c:pt>
                <c:pt idx="18">
                  <c:v>162014</c:v>
                </c:pt>
                <c:pt idx="19">
                  <c:v>90916.4</c:v>
                </c:pt>
                <c:pt idx="20">
                  <c:v>73447.3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D2-6241-8374-457D94C167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2496160"/>
        <c:axId val="760284048"/>
      </c:scatterChart>
      <c:valAx>
        <c:axId val="782496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760284048"/>
        <c:crosses val="autoZero"/>
        <c:crossBetween val="midCat"/>
      </c:valAx>
      <c:valAx>
        <c:axId val="7602840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82496160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2387-6642-6847-B4F4-33E18756816B}" type="datetimeFigureOut">
              <a:rPr lang="en-CN" smtClean="0"/>
              <a:t>2021/11/1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CE120-882A-C349-9195-5861423BFB9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18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  <a:p>
            <a:r>
              <a:rPr lang="en-US" altLang="zh-CN" dirty="0"/>
              <a:t>Hi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  <a:endParaRPr lang="en-CN" altLang="zh-CN" dirty="0"/>
          </a:p>
          <a:p>
            <a:endParaRPr lang="en-CN" dirty="0"/>
          </a:p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Zhiyao</a:t>
            </a:r>
            <a:r>
              <a:rPr lang="zh-CN" altLang="en-US" dirty="0"/>
              <a:t> </a:t>
            </a:r>
            <a:r>
              <a:rPr lang="en-US" altLang="zh-CN" dirty="0"/>
              <a:t>Xie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Duke</a:t>
            </a:r>
            <a:r>
              <a:rPr lang="zh-CN" altLang="en-US" dirty="0"/>
              <a:t> </a:t>
            </a:r>
            <a:r>
              <a:rPr lang="en-US" altLang="zh-CN" dirty="0"/>
              <a:t>University.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advisors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Prof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‘Truly</a:t>
            </a:r>
            <a:r>
              <a:rPr lang="zh-CN" altLang="en-US" dirty="0"/>
              <a:t> </a:t>
            </a: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……’.</a:t>
            </a:r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31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So it's natural for me to think we can actually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CN" dirty="0"/>
              <a:t>automat</a:t>
            </a:r>
            <a:r>
              <a:rPr lang="en-US" altLang="zh-CN" dirty="0"/>
              <a:t>ing</a:t>
            </a:r>
            <a:r>
              <a:rPr lang="en-CN" dirty="0"/>
              <a:t> this model development step by auto-ml methods. </a:t>
            </a:r>
          </a:p>
          <a:p>
            <a:endParaRPr lang="en-CN" dirty="0"/>
          </a:p>
          <a:p>
            <a:r>
              <a:rPr lang="en-CN" dirty="0"/>
              <a:t>This works as a higher-level of automation. To illustrate this, I will introduce one of our latest work in </a:t>
            </a:r>
            <a:r>
              <a:rPr lang="en-CN" b="1" u="sng" dirty="0"/>
              <a:t>automatically</a:t>
            </a:r>
            <a:r>
              <a:rPr lang="en-CN" dirty="0"/>
              <a:t> developing routability estimators. </a:t>
            </a:r>
          </a:p>
          <a:p>
            <a:endParaRPr lang="en-CN" dirty="0"/>
          </a:p>
          <a:p>
            <a:r>
              <a:rPr lang="en-CN" dirty="0"/>
              <a:t> [3 mins]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9247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 is my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collaborative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ICCAD.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 general model 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 our proposed routability estimator. There blue blocks represent large searchable parts.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block is independently sampled from </a:t>
            </a:r>
            <a:r>
              <a:rPr lang="en-US" altLang="zh-CN" sz="1600" dirty="0"/>
              <a:t>this</a:t>
            </a:r>
            <a:r>
              <a:rPr lang="en-US" sz="1600" dirty="0"/>
              <a:t> completely-ordered graph </a:t>
            </a:r>
            <a:r>
              <a:rPr lang="en-US" altLang="zh-CN" sz="1600" dirty="0"/>
              <a:t>with seven</a:t>
            </a:r>
            <a:r>
              <a:rPr lang="zh-CN" altLang="en-US" sz="1600" dirty="0"/>
              <a:t> </a:t>
            </a:r>
            <a:r>
              <a:rPr lang="en-US" altLang="zh-CN" sz="1600" dirty="0"/>
              <a:t>nodes.</a:t>
            </a:r>
            <a:r>
              <a:rPr lang="zh-CN" altLang="en-US" sz="1600" dirty="0"/>
              <a:t> </a:t>
            </a:r>
            <a:r>
              <a:rPr lang="en-US" altLang="zh-CN" sz="1600" dirty="0"/>
              <a:t>E</a:t>
            </a:r>
            <a:r>
              <a:rPr lang="en-US" altLang="zh-CN" dirty="0"/>
              <a:t>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b="1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operation,</a:t>
            </a:r>
            <a:r>
              <a:rPr lang="zh-CN" altLang="en-US" dirty="0"/>
              <a:t> </a:t>
            </a:r>
            <a:r>
              <a:rPr lang="en-US" altLang="zh-CN" dirty="0"/>
              <a:t>selected from different</a:t>
            </a:r>
            <a:r>
              <a:rPr lang="zh-CN" altLang="en-US" dirty="0"/>
              <a:t> </a:t>
            </a:r>
            <a:r>
              <a:rPr lang="en-US" altLang="zh-CN" dirty="0"/>
              <a:t> options.</a:t>
            </a:r>
            <a:r>
              <a:rPr lang="zh-CN" altLang="en-US" sz="1600" dirty="0"/>
              <a:t> 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path. As for the edges, since these edges are [- sampled from </a:t>
            </a:r>
            <a:r>
              <a:rPr lang="en-US" sz="1600" dirty="0"/>
              <a:t>completely-ordered graph</a:t>
            </a:r>
            <a:r>
              <a:rPr lang="en-US" altLang="zh-CN" dirty="0"/>
              <a:t>], So it supports any combinations of node connections.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3401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384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 + 8</a:t>
            </a:r>
            <a:r>
              <a:rPr lang="zh-CN" altLang="en-US" dirty="0"/>
              <a:t> </a:t>
            </a:r>
            <a:r>
              <a:rPr lang="en-US" altLang="zh-CN" dirty="0"/>
              <a:t>= 15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15.5 mins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I have presented the concept of ML for chip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en-US" dirty="0"/>
              <a:t> and auto-ML for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en-US" dirty="0"/>
              <a:t> using the challenges from routability problems.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and more important topic</a:t>
            </a:r>
            <a:r>
              <a:rPr lang="zh-CN" altLang="en-US" dirty="0"/>
              <a:t> </a:t>
            </a:r>
            <a:r>
              <a:rPr lang="en-US" altLang="zh-CN" dirty="0"/>
              <a:t>that I would like to discuss is power and power delivery challenges. 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707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another latest work which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goal.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developed,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runtime,</a:t>
            </a:r>
            <a:r>
              <a:rPr lang="zh-CN" altLang="en-US" dirty="0"/>
              <a:t> </a:t>
            </a:r>
            <a:r>
              <a:rPr lang="en-US" altLang="zh-CN" dirty="0"/>
              <a:t>benefiting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life</a:t>
            </a:r>
            <a:r>
              <a:rPr lang="zh-CN" altLang="en-US" dirty="0"/>
              <a:t> </a:t>
            </a:r>
            <a:r>
              <a:rPr lang="en-US" altLang="zh-CN" dirty="0"/>
              <a:t>cycle.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So in this case, it's not only machine learning for circuits, but also machine learning in circuits.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7558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[pause]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want to begin by the problems that drive this work. And that start with the fundamental trade-off between CPU performance and power-consumption. </a:t>
            </a:r>
          </a:p>
          <a:p>
            <a:endParaRPr lang="en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introduced,</a:t>
            </a:r>
            <a:r>
              <a:rPr lang="zh-CN" altLang="en-US" dirty="0"/>
              <a:t> </a:t>
            </a:r>
            <a:r>
              <a:rPr lang="en-CN" dirty="0"/>
              <a:t>CPU designers</a:t>
            </a:r>
            <a:r>
              <a:rPr lang="en-GB" dirty="0"/>
              <a:t> put significant effort in </a:t>
            </a:r>
            <a:r>
              <a:rPr lang="en-US" altLang="zh-CN" dirty="0"/>
              <a:t>[</a:t>
            </a:r>
            <a:r>
              <a:rPr lang="en-GB" dirty="0"/>
              <a:t>delivering generational gains in performance</a:t>
            </a:r>
            <a:r>
              <a:rPr lang="en-US" altLang="zh-CN" dirty="0"/>
              <a:t>]</a:t>
            </a:r>
            <a:r>
              <a:rPr lang="en-GB" dirty="0"/>
              <a:t>. However, this is increasingly difficult and requires more transistor integration, further parallelism and more vectored executions. </a:t>
            </a:r>
            <a:r>
              <a:rPr lang="zh-CN" altLang="en-US" dirty="0"/>
              <a:t>  </a:t>
            </a:r>
            <a:r>
              <a:rPr lang="en-GB" dirty="0"/>
              <a:t>It inevitably impacts</a:t>
            </a:r>
            <a:r>
              <a:rPr lang="zh-CN" altLang="en-US" dirty="0"/>
              <a:t> </a:t>
            </a:r>
            <a:r>
              <a:rPr lang="en-GB" dirty="0"/>
              <a:t>the CPU power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r>
              <a:rPr lang="en-GB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hand, [click]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GB" dirty="0"/>
              <a:t>Power-</a:t>
            </a:r>
            <a:r>
              <a:rPr lang="zh-CN" altLang="en-US" dirty="0"/>
              <a:t>*</a:t>
            </a:r>
            <a:r>
              <a:rPr lang="en-GB" dirty="0"/>
              <a:t>delivery</a:t>
            </a:r>
            <a:r>
              <a:rPr lang="zh-CN" altLang="en-US" dirty="0"/>
              <a:t>*</a:t>
            </a:r>
            <a:r>
              <a:rPr lang="en-GB" dirty="0"/>
              <a:t> resources </a:t>
            </a:r>
            <a:r>
              <a:rPr lang="en-US" altLang="zh-CN" dirty="0"/>
              <a:t>have progressed at a slower rate and unable to sustain the power demand of modern CPUs.</a:t>
            </a:r>
            <a:r>
              <a:rPr lang="zh-CN" altLang="en-US" dirty="0"/>
              <a:t> </a:t>
            </a: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Due to this [increased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sensitivity, </a:t>
            </a:r>
            <a:r>
              <a:rPr lang="zh-CN" altLang="en-US" dirty="0"/>
              <a:t> </a:t>
            </a:r>
            <a:r>
              <a:rPr lang="en-US" altLang="zh-CN" dirty="0"/>
              <a:t>there is a greater </a:t>
            </a:r>
            <a:r>
              <a:rPr lang="en-GB" b="1" dirty="0">
                <a:solidFill>
                  <a:schemeClr val="tx1"/>
                </a:solidFill>
              </a:rPr>
              <a:t>need for design-time p</a:t>
            </a:r>
            <a:r>
              <a:rPr lang="en-US" altLang="zh-CN" b="1" dirty="0" err="1">
                <a:solidFill>
                  <a:schemeClr val="tx1"/>
                </a:solidFill>
              </a:rPr>
              <a:t>ower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introspection</a:t>
            </a:r>
            <a:r>
              <a:rPr lang="en-US" b="1" dirty="0">
                <a:solidFill>
                  <a:schemeClr val="tx1"/>
                </a:solidFill>
              </a:rPr>
              <a:t>]</a:t>
            </a: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768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 just design-time, modern CPU systems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GB" dirty="0"/>
              <a:t>power and</a:t>
            </a:r>
            <a:r>
              <a:rPr lang="zh-CN" altLang="en-US" dirty="0"/>
              <a:t> </a:t>
            </a:r>
            <a:r>
              <a:rPr lang="en-GB" dirty="0"/>
              <a:t>thermal management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en-GB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example, peak-power mitigation</a:t>
            </a:r>
            <a:r>
              <a:rPr lang="en-US" dirty="0"/>
              <a:t> techniques </a:t>
            </a:r>
            <a:r>
              <a:rPr lang="en-GB" dirty="0"/>
              <a:t>often rely on pipeline instruction throttling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GB" dirty="0"/>
              <a:t> throttling algorithms are driven by </a:t>
            </a:r>
            <a:r>
              <a:rPr lang="en-GB" b="1" dirty="0"/>
              <a:t>manually</a:t>
            </a:r>
            <a:r>
              <a:rPr lang="en-GB" dirty="0"/>
              <a:t> inferred power-proxies. However, inferring proxies manually is very difficult in complex modern CPUs.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r>
              <a:rPr lang="zh-CN" altLang="en-US" dirty="0"/>
              <a:t> </a:t>
            </a:r>
            <a:r>
              <a:rPr lang="en-US" altLang="zh-CN" dirty="0"/>
              <a:t>A more</a:t>
            </a:r>
            <a:r>
              <a:rPr lang="zh-CN" altLang="en-US" dirty="0"/>
              <a:t> </a:t>
            </a:r>
            <a:r>
              <a:rPr lang="en-US" altLang="zh-CN" dirty="0"/>
              <a:t>serious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 </a:t>
            </a:r>
            <a:r>
              <a:rPr lang="en-GB" dirty="0"/>
              <a:t>the </a:t>
            </a:r>
            <a:r>
              <a:rPr lang="en-US" altLang="zh-CN" dirty="0"/>
              <a:t>[ abrupt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demand,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GB" dirty="0"/>
              <a:t>di/dt events</a:t>
            </a:r>
            <a:r>
              <a:rPr lang="en-US" altLang="zh-CN" dirty="0"/>
              <a:t>], which </a:t>
            </a:r>
            <a:r>
              <a:rPr lang="en-GB" dirty="0"/>
              <a:t>leads to deep voltage-droops.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sharp</a:t>
            </a:r>
            <a:r>
              <a:rPr lang="zh-CN" altLang="en-US" dirty="0"/>
              <a:t> </a:t>
            </a:r>
            <a:r>
              <a:rPr lang="en-US" altLang="zh-CN" dirty="0"/>
              <a:t>voltage</a:t>
            </a:r>
            <a:r>
              <a:rPr lang="zh-CN" altLang="en-US" dirty="0"/>
              <a:t> </a:t>
            </a:r>
            <a:r>
              <a:rPr lang="en-US" altLang="zh-CN" dirty="0"/>
              <a:t>droop</a:t>
            </a:r>
            <a:r>
              <a:rPr lang="zh-CN" altLang="en-US" dirty="0"/>
              <a:t> </a:t>
            </a:r>
            <a:r>
              <a:rPr lang="en-US" altLang="zh-CN" dirty="0"/>
              <a:t>develops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 very short time.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raises</a:t>
            </a:r>
            <a:r>
              <a:rPr lang="zh-CN" altLang="en-US" dirty="0"/>
              <a:t> </a:t>
            </a:r>
            <a:r>
              <a:rPr lang="en-US" altLang="zh-CN" dirty="0"/>
              <a:t>a high</a:t>
            </a:r>
            <a:r>
              <a:rPr lang="zh-CN" altLang="en-US" dirty="0"/>
              <a:t> </a:t>
            </a:r>
            <a:r>
              <a:rPr lang="en-US" altLang="zh-CN" dirty="0"/>
              <a:t>requirement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mitigation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techniques.</a:t>
            </a:r>
            <a:r>
              <a:rPr lang="zh-CN" altLang="en-US" dirty="0"/>
              <a:t>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451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The problems we tackle in this work \ are </a:t>
            </a:r>
            <a:r>
              <a:rPr lang="en-US" dirty="0"/>
              <a:t>power-delivery challenges caused by high-performance features in modern CPUs</a:t>
            </a:r>
            <a:endParaRPr lang="en-GB" dirty="0"/>
          </a:p>
          <a:p>
            <a:endParaRPr lang="en-GB" dirty="0"/>
          </a:p>
          <a:p>
            <a:r>
              <a:rPr lang="en-GB" dirty="0"/>
              <a:t>[click] CPU micro-architects put significant effort \  in delivering generational gains in IPC and max-frequency. But It is increasingly harder. </a:t>
            </a:r>
          </a:p>
          <a:p>
            <a:endParaRPr lang="en-GB" dirty="0"/>
          </a:p>
          <a:p>
            <a:r>
              <a:rPr lang="en-GB" dirty="0"/>
              <a:t>[click] This impacts CPU power consumption, especially when efficiency gains through Moore’s law has stalled. </a:t>
            </a:r>
          </a:p>
          <a:p>
            <a:endParaRPr lang="en-GB" dirty="0"/>
          </a:p>
          <a:p>
            <a:r>
              <a:rPr lang="en-GB" dirty="0"/>
              <a:t>[click] Unfortunately, power-delivery </a:t>
            </a:r>
            <a:r>
              <a:rPr lang="en-GB" b="1" u="sng" dirty="0"/>
              <a:t>resources </a:t>
            </a:r>
            <a:r>
              <a:rPr lang="en-GB" dirty="0"/>
              <a:t>progressed slower and unable to sustain </a:t>
            </a:r>
            <a:r>
              <a:rPr lang="en-GB" u="sng" dirty="0"/>
              <a:t>the di/dt demands</a:t>
            </a:r>
            <a:r>
              <a:rPr lang="en-GB" dirty="0"/>
              <a:t> of CPUs. </a:t>
            </a:r>
          </a:p>
          <a:p>
            <a:endParaRPr lang="en-GB" dirty="0"/>
          </a:p>
          <a:p>
            <a:r>
              <a:rPr lang="en-GB" dirty="0"/>
              <a:t>[click] As a result, there is a greater need for power-introspection at  both design and runtime.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/// and requires </a:t>
            </a:r>
            <a:r>
              <a:rPr lang="en-GB" u="sng" dirty="0"/>
              <a:t>more aggressive speculation</a:t>
            </a:r>
            <a:r>
              <a:rPr lang="en-GB" dirty="0"/>
              <a:t>, further parallelism and specialized execution units.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81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 encounter combined challenges from both design-time and runtime. And here is a summary of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challenges.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dirty="0"/>
              <a:t>problems, [click]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targeting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scenarios, named APOLLO. [click]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Firstly, It provides fast and accurate power simulation at the CPU design-time. It</a:t>
            </a:r>
            <a:r>
              <a:rPr lang="zh-CN" altLang="en-US" dirty="0"/>
              <a:t> </a:t>
            </a:r>
            <a:r>
              <a:rPr lang="en-US" altLang="zh-CN" dirty="0"/>
              <a:t>finishes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90-95%</a:t>
            </a:r>
            <a:r>
              <a:rPr lang="zh-CN" altLang="en-US" dirty="0"/>
              <a:t> </a:t>
            </a:r>
            <a:r>
              <a:rPr lang="en-US" altLang="zh-CN" dirty="0"/>
              <a:t>accuracy.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importantly,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unprecedented</a:t>
            </a:r>
            <a:r>
              <a:rPr lang="zh-CN" altLang="en-US" dirty="0"/>
              <a:t> </a:t>
            </a:r>
            <a:r>
              <a:rPr lang="en-US" altLang="zh-CN" dirty="0"/>
              <a:t>per-cycle temporal</a:t>
            </a:r>
            <a:r>
              <a:rPr lang="zh-CN" altLang="en-US" dirty="0"/>
              <a:t> </a:t>
            </a:r>
            <a:r>
              <a:rPr lang="en-US" altLang="zh-CN" dirty="0"/>
              <a:t>resolution.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[click]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 APOLLO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b="1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synthesized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b="1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RTL.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on-chip power</a:t>
            </a:r>
            <a:r>
              <a:rPr lang="zh-CN" altLang="en-US" dirty="0"/>
              <a:t> </a:t>
            </a:r>
            <a:r>
              <a:rPr lang="en-US" altLang="zh-CN" dirty="0"/>
              <a:t>monitoring.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endParaRPr lang="en-US" dirty="0"/>
          </a:p>
          <a:p>
            <a:r>
              <a:rPr lang="en-US" altLang="zh-CN" dirty="0"/>
              <a:t>In addition, the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knowledge,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design-agnostic.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applies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manners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solutions,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different versions CPUs,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GPUs,</a:t>
            </a:r>
            <a:r>
              <a:rPr lang="zh-CN" altLang="en-US" dirty="0"/>
              <a:t> </a:t>
            </a:r>
            <a:r>
              <a:rPr lang="en-US" altLang="zh-CN" dirty="0"/>
              <a:t>NPUs,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sub-blocks.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these are the strength of APOLLO, now I will start to introduce how we construct such a model. </a:t>
            </a:r>
          </a:p>
          <a:p>
            <a:endParaRPr lang="en-US" altLang="zh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6167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the per-cycle prediction from the APOLLO model. Here it only includes</a:t>
            </a:r>
            <a:r>
              <a:rPr lang="zh-CN" altLang="en-US" dirty="0"/>
              <a:t> </a:t>
            </a:r>
            <a:r>
              <a:rPr lang="en-US" dirty="0"/>
              <a:t>159 power proxies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We can see that the </a:t>
            </a:r>
            <a:r>
              <a:rPr lang="en-CN" sz="1600" b="1" kern="1200" dirty="0">
                <a:solidFill>
                  <a:schemeClr val="accent1"/>
                </a:solidFill>
                <a:latin typeface="+mn-lt"/>
                <a:ea typeface="ＭＳ Ｐゴシック" charset="0"/>
              </a:rPr>
              <a:t>p</a:t>
            </a:r>
            <a:r>
              <a:rPr lang="en-CN" sz="1600" b="1" kern="1200" dirty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rPr>
              <a:t>rediction trace in green curve has an excellent aggrement with the ground-truth envelope in pink.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measure the prediction accuracy in [click] mean absolute error MAE and R-squared correlation. The MAE is </a:t>
            </a:r>
            <a:r>
              <a:rPr lang="en-US" altLang="zh-CN" dirty="0"/>
              <a:t>around</a:t>
            </a:r>
            <a:r>
              <a:rPr lang="en-US" dirty="0"/>
              <a:t> 7%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en-US" dirty="0"/>
              <a:t> </a:t>
            </a:r>
            <a:r>
              <a:rPr lang="en-US" altLang="zh-CN" dirty="0"/>
              <a:t>is largely due to the small variations in cycle-by-cycle estimations. Because if you zoom in the curves in more details [click]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889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everywhere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life,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designers</a:t>
            </a:r>
            <a:r>
              <a:rPr lang="zh-CN" altLang="en-US" dirty="0"/>
              <a:t> </a:t>
            </a:r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chips</a:t>
            </a:r>
            <a:r>
              <a:rPr lang="zh-CN" altLang="en-US" dirty="0"/>
              <a:t> </a:t>
            </a:r>
            <a:r>
              <a:rPr lang="en-US" altLang="zh-CN" dirty="0"/>
              <a:t>nowadays in 2021.</a:t>
            </a:r>
            <a:endParaRPr lang="en-CN" altLang="zh-CN" dirty="0"/>
          </a:p>
          <a:p>
            <a:endParaRPr lang="en-CN" dirty="0"/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[click]</a:t>
            </a:r>
            <a:r>
              <a:rPr lang="zh-CN" altLang="en-US" dirty="0"/>
              <a:t>    </a:t>
            </a:r>
            <a:r>
              <a:rPr lang="en-US" altLang="zh-CN" dirty="0"/>
              <a:t>[the performance gain of each CPU core is diminishing].</a:t>
            </a:r>
            <a:r>
              <a:rPr lang="zh-CN" altLang="en-US" dirty="0"/>
              <a:t>  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CPUs</a:t>
            </a:r>
            <a:r>
              <a:rPr lang="zh-CN" altLang="en-US" dirty="0"/>
              <a:t> </a:t>
            </a:r>
            <a:r>
              <a:rPr lang="en-US" altLang="zh-CN" dirty="0"/>
              <a:t>to run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</a:p>
          <a:p>
            <a:endParaRPr lang="en-US" dirty="0"/>
          </a:p>
          <a:p>
            <a:r>
              <a:rPr lang="en-US" altLang="zh-CN" dirty="0"/>
              <a:t>The Second problem is cost,</a:t>
            </a:r>
            <a:r>
              <a:rPr lang="zh-CN" altLang="en-US" dirty="0"/>
              <a:t> </a:t>
            </a:r>
            <a:r>
              <a:rPr lang="en-US" altLang="zh-CN" dirty="0"/>
              <a:t>[click].</a:t>
            </a:r>
            <a:r>
              <a:rPr lang="zh-CN" altLang="en-US" dirty="0"/>
              <a:t> </a:t>
            </a:r>
            <a:r>
              <a:rPr lang="en-US" altLang="zh-CN" dirty="0"/>
              <a:t>the design </a:t>
            </a:r>
            <a:r>
              <a:rPr lang="en-US" altLang="zh-CN" b="1" dirty="0"/>
              <a:t>cost</a:t>
            </a:r>
            <a:r>
              <a:rPr lang="en-US" altLang="zh-CN" dirty="0"/>
              <a:t> of circuit is</a:t>
            </a:r>
            <a:r>
              <a:rPr lang="zh-CN" altLang="en-US" dirty="0"/>
              <a:t> </a:t>
            </a:r>
            <a:r>
              <a:rPr lang="en-US" altLang="zh-CN" dirty="0"/>
              <a:t>skyrocketing,</a:t>
            </a:r>
            <a:r>
              <a:rPr lang="zh-CN" altLang="en-US" dirty="0"/>
              <a:t> </a:t>
            </a:r>
            <a:r>
              <a:rPr lang="en-US" altLang="zh-CN" dirty="0"/>
              <a:t>.......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that it's</a:t>
            </a:r>
            <a:r>
              <a:rPr lang="zh-CN" altLang="en-US" dirty="0"/>
              <a:t> </a:t>
            </a:r>
            <a:r>
              <a:rPr lang="en-US" altLang="zh-CN" b="1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deliver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chips.</a:t>
            </a:r>
          </a:p>
          <a:p>
            <a:endParaRPr lang="en-US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it's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to design better chips nowadays, right?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2473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16 + 1</a:t>
            </a:r>
            <a:r>
              <a:rPr lang="en-US" dirty="0"/>
              <a:t>4</a:t>
            </a:r>
            <a:r>
              <a:rPr lang="en-CN" dirty="0"/>
              <a:t> = </a:t>
            </a:r>
            <a:r>
              <a:rPr lang="en-US" altLang="zh-CN" dirty="0"/>
              <a:t>26.5</a:t>
            </a:r>
            <a:r>
              <a:rPr lang="en-CN" dirty="0"/>
              <a:t> mins</a:t>
            </a:r>
          </a:p>
          <a:p>
            <a:r>
              <a:rPr lang="en-US" altLang="zh-CN" dirty="0"/>
              <a:t>And now it</a:t>
            </a:r>
            <a:r>
              <a:rPr lang="zh-CN" altLang="en-US" dirty="0"/>
              <a:t> </a:t>
            </a:r>
            <a:r>
              <a:rPr lang="en-US" altLang="zh-CN" dirty="0"/>
              <a:t>comes 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takeaway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</a:p>
          <a:p>
            <a:endParaRPr lang="en-US" dirty="0"/>
          </a:p>
          <a:p>
            <a:r>
              <a:rPr lang="en-US" dirty="0"/>
              <a:t>My research is motivated by the </a:t>
            </a:r>
            <a:r>
              <a:rPr lang="en-US" b="1" dirty="0"/>
              <a:t>increasing</a:t>
            </a:r>
            <a:r>
              <a:rPr lang="en-US" dirty="0"/>
              <a:t> problems and challenges in chip design and implementation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To solve this, </a:t>
            </a:r>
            <a:r>
              <a:rPr lang="en-US" b="1" dirty="0"/>
              <a:t>intelligent</a:t>
            </a:r>
            <a:r>
              <a:rPr lang="en-US" dirty="0"/>
              <a:t> design method</a:t>
            </a:r>
            <a:r>
              <a:rPr lang="en-US" altLang="zh-CN" dirty="0"/>
              <a:t>ologies</a:t>
            </a:r>
            <a:r>
              <a:rPr lang="en-US" dirty="0"/>
              <a:t> and solutions are </a:t>
            </a:r>
            <a:r>
              <a:rPr lang="en-US" altLang="zh-CN" dirty="0"/>
              <a:t>proposed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 first and </a:t>
            </a:r>
            <a:r>
              <a:rPr lang="en-US" b="1" dirty="0"/>
              <a:t>mostly</a:t>
            </a:r>
            <a:r>
              <a:rPr lang="en-US" dirty="0"/>
              <a:t> studied solution is ML </a:t>
            </a:r>
            <a:r>
              <a:rPr lang="en-US" altLang="zh-CN" dirty="0"/>
              <a:t>for</a:t>
            </a:r>
            <a:r>
              <a:rPr lang="en-US" dirty="0"/>
              <a:t> chip design.</a:t>
            </a:r>
            <a:r>
              <a:rPr lang="zh-CN" altLang="en-US" dirty="0"/>
              <a:t> </a:t>
            </a:r>
            <a:r>
              <a:rPr lang="en-US" dirty="0"/>
              <a:t>Besides this, I believe there are </a:t>
            </a:r>
            <a:r>
              <a:rPr lang="en-US" b="1" dirty="0"/>
              <a:t>higher</a:t>
            </a:r>
            <a:r>
              <a:rPr lang="en-US" dirty="0"/>
              <a:t> goals we could target.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r>
              <a:rPr lang="en-US" dirty="0"/>
              <a:t>2. For example, We need AutoML in chip design, which </a:t>
            </a:r>
            <a:r>
              <a:rPr lang="en-US" b="1" u="none" dirty="0"/>
              <a:t>relieve</a:t>
            </a:r>
            <a:r>
              <a:rPr lang="en-US" dirty="0"/>
              <a:t> developers from the long development cycle of </a:t>
            </a:r>
            <a:r>
              <a:rPr lang="en-US" altLang="zh-CN" dirty="0"/>
              <a:t>customized</a:t>
            </a:r>
            <a:r>
              <a:rPr lang="zh-CN" altLang="en-US" dirty="0"/>
              <a:t> </a:t>
            </a:r>
            <a:r>
              <a:rPr lang="en-US" dirty="0"/>
              <a:t>ML models.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3. In addition, we need ML in both design and runtime. In this way, it benefits the </a:t>
            </a:r>
            <a:r>
              <a:rPr lang="en-US" b="1" dirty="0"/>
              <a:t>entire</a:t>
            </a:r>
            <a:r>
              <a:rPr lang="en-US" dirty="0"/>
              <a:t> chip life cycle. </a:t>
            </a:r>
          </a:p>
          <a:p>
            <a:endParaRPr lang="en-US" dirty="0"/>
          </a:p>
          <a:p>
            <a:r>
              <a:rPr lang="en-US" altLang="zh-CN" dirty="0"/>
              <a:t>[click]</a:t>
            </a:r>
            <a:endParaRPr lang="en-US" dirty="0"/>
          </a:p>
          <a:p>
            <a:r>
              <a:rPr lang="en-US" dirty="0"/>
              <a:t>This bottom figure </a:t>
            </a:r>
            <a:r>
              <a:rPr lang="en-US" altLang="zh-CN" dirty="0"/>
              <a:t>shows</a:t>
            </a:r>
            <a:r>
              <a:rPr lang="en-US" dirty="0"/>
              <a:t> my </a:t>
            </a:r>
            <a:r>
              <a:rPr lang="en-US" altLang="zh-CN" dirty="0"/>
              <a:t>vision</a:t>
            </a:r>
            <a:r>
              <a:rPr lang="en-US" dirty="0"/>
              <a:t>. I want better chip quality with lower cost, also with less human engineering effort, shorter turn around time, and less computation and carbon emission. </a:t>
            </a:r>
          </a:p>
          <a:p>
            <a:endParaRPr lang="en-US" dirty="0"/>
          </a:p>
          <a:p>
            <a:r>
              <a:rPr lang="en-US" altLang="zh-CN" dirty="0"/>
              <a:t>Imagine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consumption,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reducing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engineers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time-to-market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profit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company.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possible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far-from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perfect.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2313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38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for chip design. [click ]</a:t>
            </a:r>
          </a:p>
          <a:p>
            <a:endParaRPr lang="en-US" dirty="0"/>
          </a:p>
          <a:p>
            <a:r>
              <a:rPr lang="en-US" dirty="0"/>
              <a:t>[First, designers face pressure to get better IPC and frequency in every generation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en-US" dirty="0"/>
              <a:t>. ]</a:t>
            </a:r>
          </a:p>
          <a:p>
            <a:r>
              <a:rPr lang="en-US" altLang="zh-CN" dirty="0"/>
              <a:t>[As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peak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/>
              <a:t>increasing.</a:t>
            </a:r>
            <a:r>
              <a:rPr lang="zh-CN" altLang="en-US" dirty="0"/>
              <a:t> </a:t>
            </a:r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designers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increasing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increasing</a:t>
            </a:r>
            <a:r>
              <a:rPr lang="zh-CN" altLang="en-US" dirty="0"/>
              <a:t> </a:t>
            </a:r>
            <a:r>
              <a:rPr lang="en-US" altLang="zh-CN" dirty="0"/>
              <a:t>wire</a:t>
            </a:r>
            <a:r>
              <a:rPr lang="zh-CN" altLang="en-US" dirty="0"/>
              <a:t> </a:t>
            </a:r>
            <a:r>
              <a:rPr lang="en-US" altLang="zh-CN" dirty="0" err="1"/>
              <a:t>parasitics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[click]</a:t>
            </a:r>
            <a:r>
              <a:rPr lang="zh-CN" altLang="en-US" dirty="0"/>
              <a:t> </a:t>
            </a:r>
            <a:r>
              <a:rPr lang="en-US" altLang="zh-CN" dirty="0"/>
              <a:t>[and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challenges.]</a:t>
            </a:r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CN" dirty="0"/>
              <a:t>.......</a:t>
            </a:r>
          </a:p>
          <a:p>
            <a:endParaRPr lang="en-CN" dirty="0"/>
          </a:p>
          <a:p>
            <a:r>
              <a:rPr lang="en-CN" dirty="0"/>
              <a:t>[</a:t>
            </a:r>
            <a:r>
              <a:rPr lang="en-US" altLang="zh-CN" dirty="0"/>
              <a:t>click]</a:t>
            </a:r>
            <a:r>
              <a:rPr lang="zh-CN" altLang="en-US" dirty="0"/>
              <a:t> </a:t>
            </a:r>
            <a:r>
              <a:rPr lang="en-CN" dirty="0"/>
              <a:t>for example, assuming I am a designer and I am working on </a:t>
            </a:r>
            <a:r>
              <a:rPr lang="en-US" altLang="zh-CN" dirty="0"/>
              <a:t>this</a:t>
            </a:r>
            <a:r>
              <a:rPr lang="en-CN" dirty="0"/>
              <a:t> Arm CPU core with ~3 million gates] [click]</a:t>
            </a:r>
          </a:p>
          <a:p>
            <a:r>
              <a:rPr lang="en-CN" dirty="0"/>
              <a:t>……</a:t>
            </a:r>
          </a:p>
          <a:p>
            <a:endParaRPr lang="en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challenges and inefficient design methodologies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problems.</a:t>
            </a:r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 solve them, we need some </a:t>
            </a:r>
            <a:r>
              <a:rPr lang="en-US" altLang="zh-CN" b="1" dirty="0"/>
              <a:t>big and fundamental </a:t>
            </a:r>
            <a:r>
              <a:rPr lang="en-US" altLang="zh-CN" dirty="0"/>
              <a:t>changes in how we design chips. </a:t>
            </a:r>
            <a:r>
              <a:rPr lang="zh-CN" altLang="en-US" dirty="0"/>
              <a:t> </a:t>
            </a:r>
            <a:r>
              <a:rPr lang="en-US" altLang="zh-CN" dirty="0"/>
              <a:t>And I believe [click]</a:t>
            </a:r>
            <a:r>
              <a:rPr lang="zh-CN" altLang="en-US" dirty="0"/>
              <a:t> </a:t>
            </a:r>
            <a:r>
              <a:rPr lang="en-US" altLang="zh-CN" dirty="0"/>
              <a:t> we need more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////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/Many researchers and engineers have extensively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traditional solutions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excellent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algorithms in past decades.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27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This slide shows my related works. </a:t>
            </a:r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my latest works on two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studies,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delivering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intelligence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implementation.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404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topic is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routability</a:t>
            </a:r>
            <a:r>
              <a:rPr lang="zh-CN" altLang="en-US" dirty="0"/>
              <a:t> </a:t>
            </a:r>
            <a:r>
              <a:rPr lang="en-US" altLang="zh-CN" dirty="0"/>
              <a:t>challenges.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631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believe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US" altLang="zh-CN" dirty="0"/>
              <a:t>RouteNet.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768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/>
              <a:t>In chip design, the routability is a measurement of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the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quality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of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routing,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and it needs to be considered at early design stages.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/>
              <a:t>For the routability prediction problem, I propose the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first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deep-learning-based solution in the world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targeting two different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/>
              <a:t>In the first task, we are interested in a more coarse-grained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problem,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which is, [click] given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two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circuit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layouts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before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routing,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which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one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will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result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in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less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DRC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violation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count?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In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other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word,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which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one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has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better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routability?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/>
              <a:t>To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solve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this, [click]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I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proposed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customized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convolutional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neural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network (CNN)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methods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to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process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the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circuit layout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like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images</a:t>
            </a:r>
            <a:r>
              <a:rPr lang="zh-CN" altLang="en-US" sz="1200" b="0" dirty="0"/>
              <a:t> *</a:t>
            </a:r>
            <a:r>
              <a:rPr lang="en-US" altLang="zh-CN" sz="1200" b="0" dirty="0"/>
              <a:t>classification</a:t>
            </a:r>
            <a:r>
              <a:rPr lang="zh-CN" altLang="en-US" sz="1200" b="0" dirty="0"/>
              <a:t>*</a:t>
            </a:r>
            <a:r>
              <a:rPr lang="en-US" altLang="zh-CN" sz="1200" b="0" dirty="0"/>
              <a:t>.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And the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label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is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one </a:t>
            </a:r>
            <a:r>
              <a:rPr lang="en-US" altLang="zh-CN" sz="1200" b="1" dirty="0"/>
              <a:t>scalar</a:t>
            </a:r>
            <a:r>
              <a:rPr lang="en-US" altLang="zh-CN" sz="1200" b="0" dirty="0"/>
              <a:t> value related to the DRC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violation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count we are interested in.</a:t>
            </a:r>
            <a:r>
              <a:rPr lang="zh-CN" altLang="en-US" sz="1200" b="0" dirty="0"/>
              <a:t> </a:t>
            </a: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/>
              <a:t>In the second task, we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require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a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much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more fine-grained prediction.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[click] We need to point out precise locations of violations on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this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layout,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such that the </a:t>
            </a:r>
            <a:r>
              <a:rPr lang="zh-CN" altLang="en-US" sz="1200" b="0" dirty="0"/>
              <a:t>*</a:t>
            </a:r>
            <a:r>
              <a:rPr lang="en-US" altLang="zh-CN" sz="1200" b="0" dirty="0"/>
              <a:t>mitigation techniques</a:t>
            </a:r>
            <a:r>
              <a:rPr lang="zh-CN" altLang="en-US" sz="1200" b="0" dirty="0"/>
              <a:t>*</a:t>
            </a:r>
            <a:r>
              <a:rPr lang="en-US" altLang="zh-CN" sz="1200" b="0" dirty="0"/>
              <a:t> can be applied.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/>
              <a:t>To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solve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this,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[click] I proposed fully convolutional network (FCN) methods to process the layout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like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image</a:t>
            </a:r>
            <a:r>
              <a:rPr lang="zh-CN" altLang="en-US" sz="1200" b="0" dirty="0"/>
              <a:t> *</a:t>
            </a:r>
            <a:r>
              <a:rPr lang="en-US" altLang="zh-CN" sz="1200" b="0" dirty="0"/>
              <a:t>segmentation</a:t>
            </a:r>
            <a:r>
              <a:rPr lang="zh-CN" altLang="en-US" sz="1200" b="0" dirty="0"/>
              <a:t>*</a:t>
            </a:r>
            <a:r>
              <a:rPr lang="en-US" altLang="zh-CN" sz="1200" b="0" dirty="0"/>
              <a:t>.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The label will</a:t>
            </a:r>
            <a:r>
              <a:rPr lang="zh-CN" altLang="en-US" sz="1200" b="0" dirty="0"/>
              <a:t> </a:t>
            </a:r>
            <a:r>
              <a:rPr lang="en-US" altLang="zh-CN" sz="1200" b="0" dirty="0"/>
              <a:t>be the distribution of DRC violations on the layout.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619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And these figures show what inputs from *real* circuits look like in both </a:t>
            </a:r>
            <a:r>
              <a:rPr lang="en-US" altLang="zh-CN" dirty="0"/>
              <a:t>tasks</a:t>
            </a:r>
            <a:r>
              <a:rPr lang="en-CN" dirty="0"/>
              <a:t>. </a:t>
            </a:r>
          </a:p>
          <a:p>
            <a:endParaRPr lang="en-CN" dirty="0"/>
          </a:p>
          <a:p>
            <a:r>
              <a:rPr lang="en-CN" dirty="0"/>
              <a:t>In the first task, traditional evaluations like global routing will take *hours* to measure the violation count for each layout. In comparison, [click] our work only takes *seconds*.</a:t>
            </a:r>
          </a:p>
          <a:p>
            <a:endParaRPr lang="en-CN" dirty="0"/>
          </a:p>
          <a:p>
            <a:r>
              <a:rPr lang="en-CN" dirty="0"/>
              <a:t>In the second task, it takes even longer to find precise locations of violations. [click] And our methods also only take seconds. </a:t>
            </a:r>
          </a:p>
          <a:p>
            <a:endParaRPr lang="en-CN" dirty="0"/>
          </a:p>
          <a:p>
            <a:r>
              <a:rPr lang="en-US" altLang="zh-CN" dirty="0"/>
              <a:t>[9.5</a:t>
            </a:r>
            <a:r>
              <a:rPr lang="zh-CN" altLang="en-US" dirty="0"/>
              <a:t> </a:t>
            </a:r>
            <a:r>
              <a:rPr lang="en-US" altLang="zh-CN" dirty="0"/>
              <a:t>mins]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5888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After my first deep learning-based routability estimator, [click] we see a lot of excellent deep learning methods on this topic as routability estimators. Their methods are very carefully designed and achieve good results on their own benchmarks.</a:t>
            </a:r>
          </a:p>
          <a:p>
            <a:endParaRPr lang="en-CN" dirty="0"/>
          </a:p>
          <a:p>
            <a:r>
              <a:rPr lang="en-CN" dirty="0"/>
              <a:t>However, </a:t>
            </a:r>
            <a:r>
              <a:rPr lang="en-US" altLang="zh-CN" dirty="0"/>
              <a:t>it is easy to </a:t>
            </a:r>
            <a:r>
              <a:rPr lang="en-CN" altLang="zh-CN" dirty="0"/>
              <a:t>see </a:t>
            </a:r>
            <a:r>
              <a:rPr lang="en-CN" dirty="0"/>
              <a:t>that these very well designed methods take a</a:t>
            </a:r>
            <a:r>
              <a:rPr lang="zh-CN" altLang="en-US" dirty="0"/>
              <a:t> </a:t>
            </a:r>
            <a:r>
              <a:rPr lang="en-CN" dirty="0"/>
              <a:t>long time to develop.  And also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[click]</a:t>
            </a:r>
            <a:r>
              <a:rPr lang="en-CN" dirty="0"/>
              <a:t> tremendous engineering efforts are required.</a:t>
            </a:r>
          </a:p>
          <a:p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CE120-882A-C349-9195-5861423BFB9B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947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2EADBCB0-693C-3942-A95F-799B1FD5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4118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extLst>
              <a:ext uri="{FF2B5EF4-FFF2-40B4-BE49-F238E27FC236}">
                <a16:creationId xmlns:a16="http://schemas.microsoft.com/office/drawing/2014/main" id="{EF28651F-165F-394C-BD64-5AF26A555A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B6464-971A-4F43-92F3-87D13B215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147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83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209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N" dirty="0"/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6104E552-7352-BE41-A360-4FBD04CA7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0D1D-19A1-E643-905C-3F9681837B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536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1368E020-39FB-A54C-AF35-394589B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65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1170000"/>
            <a:ext cx="11232000" cy="49500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1161C6"/>
              </a:buClr>
              <a:buFont typeface="Arial" panose="020B0604020202020204" pitchFamily="34" charset="0"/>
              <a:buChar char="•"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1161C6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F6AEAA-F2E4-B242-AFD5-7CD47FD53D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843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5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8800" y="1555200"/>
            <a:ext cx="11232000" cy="45540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1161C6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86913C-B9D1-6F41-A6FC-31B7FB929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800" y="990000"/>
            <a:ext cx="11232000" cy="345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EA70D726-4ED8-C44D-9FD5-4AC06157C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04CD970-29FD-264D-A95E-276AEDEFB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75422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65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1170000"/>
            <a:ext cx="11232000" cy="49500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1161C6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1">
            <a:extLst>
              <a:ext uri="{FF2B5EF4-FFF2-40B4-BE49-F238E27FC236}">
                <a16:creationId xmlns:a16="http://schemas.microsoft.com/office/drawing/2014/main" id="{1C45B026-E681-C24E-A0AB-74E6640C9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ED1F5-4075-424E-B222-BB0259E25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18399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3B10AA-670A-114F-B421-B7084CF97ECE}"/>
              </a:ext>
            </a:extLst>
          </p:cNvPr>
          <p:cNvCxnSpPr/>
          <p:nvPr/>
        </p:nvCxnSpPr>
        <p:spPr>
          <a:xfrm>
            <a:off x="5763748" y="1619975"/>
            <a:ext cx="0" cy="45180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800" y="1620000"/>
            <a:ext cx="4791836" cy="561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161C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" y="2203200"/>
            <a:ext cx="4791840" cy="39348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0185" y="1620000"/>
            <a:ext cx="5371200" cy="561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161C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8148" y="2203200"/>
            <a:ext cx="5371200" cy="39348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5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03D7CD-43F3-7342-B1EC-D5839B1585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800" y="990000"/>
            <a:ext cx="11232000" cy="345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7513285B-0EE5-7342-8963-76AC4F6A4B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1C50E63-4A92-EB43-8B7E-397A83A23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190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65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pic>
        <p:nvPicPr>
          <p:cNvPr id="7" name="Graphic 1">
            <a:extLst>
              <a:ext uri="{FF2B5EF4-FFF2-40B4-BE49-F238E27FC236}">
                <a16:creationId xmlns:a16="http://schemas.microsoft.com/office/drawing/2014/main" id="{E5F8A6F6-971A-F24C-A9CE-9D10A7E64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14000" contrast="19000"/>
          </a:blip>
          <a:stretch>
            <a:fillRect/>
          </a:stretch>
        </p:blipFill>
        <p:spPr>
          <a:xfrm>
            <a:off x="10758170" y="6256655"/>
            <a:ext cx="1125538" cy="4953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F07CDF-4367-834D-8AF8-21B1BBB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697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65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0" y="1170000"/>
            <a:ext cx="11232000" cy="49500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1161C6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5C93FEB-0EC0-5F40-9876-C56407B7E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70110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3B10AA-670A-114F-B421-B7084CF97ECE}"/>
              </a:ext>
            </a:extLst>
          </p:cNvPr>
          <p:cNvCxnSpPr/>
          <p:nvPr/>
        </p:nvCxnSpPr>
        <p:spPr>
          <a:xfrm>
            <a:off x="5763748" y="1619975"/>
            <a:ext cx="0" cy="45180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800" y="1620000"/>
            <a:ext cx="4791836" cy="561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161C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" y="2203200"/>
            <a:ext cx="4791840" cy="39348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0185" y="1620000"/>
            <a:ext cx="5371200" cy="561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161C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8148" y="2203200"/>
            <a:ext cx="5371200" cy="3934800"/>
          </a:xfrm>
          <a:prstGeom prst="rect">
            <a:avLst/>
          </a:prstGeom>
        </p:spPr>
        <p:txBody>
          <a:bodyPr/>
          <a:lstStyle>
            <a:lvl1pPr marL="342000" indent="-342000">
              <a:lnSpc>
                <a:spcPct val="100000"/>
              </a:lnSpc>
              <a:buClr>
                <a:srgbClr val="1161C6"/>
              </a:buCl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1161C6"/>
              </a:buClr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8800" y="478800"/>
            <a:ext cx="11232000" cy="5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 b="1">
                <a:solidFill>
                  <a:srgbClr val="1161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03D7CD-43F3-7342-B1EC-D5839B1585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800" y="990000"/>
            <a:ext cx="11232000" cy="345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1C50E63-4A92-EB43-8B7E-397A83A23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A559C790-290C-A040-B331-07958D3886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443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35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0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714" r:id="rId9"/>
    <p:sldLayoutId id="2147483688" r:id="rId10"/>
    <p:sldLayoutId id="2147483701" r:id="rId11"/>
    <p:sldLayoutId id="2147483702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1.png"/><Relationship Id="rId5" Type="http://schemas.openxmlformats.org/officeDocument/2006/relationships/image" Target="../media/image451.png"/><Relationship Id="rId4" Type="http://schemas.openxmlformats.org/officeDocument/2006/relationships/image" Target="../media/image4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emf"/><Relationship Id="rId10" Type="http://schemas.openxmlformats.org/officeDocument/2006/relationships/image" Target="../media/image27.tif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477C7-03DD-8D47-BE47-B6FB28415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C9CC6-4230-5745-BC48-6B5A2237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AC333F-B486-5047-A75D-F76EB66E3C2F}"/>
              </a:ext>
            </a:extLst>
          </p:cNvPr>
          <p:cNvSpPr txBox="1">
            <a:spLocks/>
          </p:cNvSpPr>
          <p:nvPr/>
        </p:nvSpPr>
        <p:spPr>
          <a:xfrm>
            <a:off x="6553420" y="986183"/>
            <a:ext cx="5174750" cy="24382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b="1" u="sng" dirty="0">
                <a:solidFill>
                  <a:schemeClr val="bg1"/>
                </a:solidFill>
              </a:rPr>
              <a:t>Number</a:t>
            </a:r>
            <a:r>
              <a:rPr lang="zh-CN" altLang="en-US" b="1" u="sng" dirty="0">
                <a:solidFill>
                  <a:schemeClr val="bg1"/>
                </a:solidFill>
              </a:rPr>
              <a:t> </a:t>
            </a:r>
            <a:r>
              <a:rPr lang="en-US" altLang="zh-CN" b="1" u="sng" dirty="0">
                <a:solidFill>
                  <a:schemeClr val="bg1"/>
                </a:solidFill>
              </a:rPr>
              <a:t>4</a:t>
            </a:r>
          </a:p>
          <a:p>
            <a:endParaRPr lang="en-US" altLang="zh-CN" sz="2200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Truly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Intelligent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CN" b="1" dirty="0">
                <a:solidFill>
                  <a:schemeClr val="bg1"/>
                </a:solidFill>
              </a:rPr>
              <a:t>Circuit Design and Implementation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2EEB8A-06E8-9944-81AF-6BBE4BF48988}"/>
              </a:ext>
            </a:extLst>
          </p:cNvPr>
          <p:cNvSpPr txBox="1">
            <a:spLocks/>
          </p:cNvSpPr>
          <p:nvPr/>
        </p:nvSpPr>
        <p:spPr>
          <a:xfrm>
            <a:off x="6553420" y="4072196"/>
            <a:ext cx="5174750" cy="942654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b="1" dirty="0">
                <a:solidFill>
                  <a:schemeClr val="bg1"/>
                </a:solidFill>
              </a:rPr>
              <a:t>Zhiyao Xie</a:t>
            </a:r>
          </a:p>
          <a:p>
            <a:pPr marL="0" indent="0">
              <a:buNone/>
            </a:pPr>
            <a:r>
              <a:rPr lang="en-CN" sz="2500" dirty="0">
                <a:solidFill>
                  <a:schemeClr val="bg1"/>
                </a:solidFill>
              </a:rPr>
              <a:t>Duke University</a:t>
            </a:r>
          </a:p>
          <a:p>
            <a:pPr marL="0" indent="0">
              <a:buNone/>
            </a:pPr>
            <a:endParaRPr lang="en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bg1"/>
                </a:solidFill>
              </a:rPr>
              <a:t>Advisors:</a:t>
            </a:r>
            <a:r>
              <a:rPr lang="zh-CN" altLang="en-US" sz="2500" b="1" dirty="0">
                <a:solidFill>
                  <a:schemeClr val="bg1"/>
                </a:solidFill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</a:rPr>
              <a:t>Yiran</a:t>
            </a:r>
            <a:r>
              <a:rPr lang="zh-CN" altLang="en-US" sz="2500" b="1" dirty="0">
                <a:solidFill>
                  <a:schemeClr val="bg1"/>
                </a:solidFill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</a:rPr>
              <a:t>Chen,</a:t>
            </a:r>
            <a:r>
              <a:rPr lang="zh-CN" altLang="en-US" sz="2500" b="1" dirty="0">
                <a:solidFill>
                  <a:schemeClr val="bg1"/>
                </a:solidFill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</a:rPr>
              <a:t>Hai</a:t>
            </a:r>
            <a:r>
              <a:rPr lang="zh-CN" altLang="en-US" sz="2500" b="1" dirty="0">
                <a:solidFill>
                  <a:schemeClr val="bg1"/>
                </a:solidFill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</a:rPr>
              <a:t>(Helen)</a:t>
            </a:r>
            <a:r>
              <a:rPr lang="zh-CN" altLang="en-US" sz="2500" b="1" dirty="0">
                <a:solidFill>
                  <a:schemeClr val="bg1"/>
                </a:solidFill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</a:rPr>
              <a:t>Li</a:t>
            </a:r>
            <a:endParaRPr lang="en-CN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0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E4BF6F-B383-8048-A3B0-4A9C5CD7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816ED-B7C1-E847-A82D-C1315275C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10</a:t>
            </a:fld>
            <a:endParaRPr lang="en-CN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2BAF5DA3-F0D7-C647-82D2-91BC1CEE9822}"/>
              </a:ext>
            </a:extLst>
          </p:cNvPr>
          <p:cNvSpPr/>
          <p:nvPr/>
        </p:nvSpPr>
        <p:spPr>
          <a:xfrm>
            <a:off x="1217843" y="1013777"/>
            <a:ext cx="9842201" cy="499174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57858A-BAD6-F745-BB43-C9BCAB6A2E17}"/>
              </a:ext>
            </a:extLst>
          </p:cNvPr>
          <p:cNvSpPr/>
          <p:nvPr/>
        </p:nvSpPr>
        <p:spPr>
          <a:xfrm>
            <a:off x="3435035" y="3870826"/>
            <a:ext cx="195918" cy="195918"/>
          </a:xfrm>
          <a:prstGeom prst="ellipse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D14DE3-7B1B-1447-99D2-834045268B5E}"/>
              </a:ext>
            </a:extLst>
          </p:cNvPr>
          <p:cNvSpPr/>
          <p:nvPr/>
        </p:nvSpPr>
        <p:spPr>
          <a:xfrm>
            <a:off x="5653444" y="2854566"/>
            <a:ext cx="354160" cy="354160"/>
          </a:xfrm>
          <a:prstGeom prst="ellipse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6A0E6-D852-6A45-A2C1-03FBEDAFFE3B}"/>
              </a:ext>
            </a:extLst>
          </p:cNvPr>
          <p:cNvSpPr txBox="1"/>
          <p:nvPr/>
        </p:nvSpPr>
        <p:spPr>
          <a:xfrm>
            <a:off x="1417821" y="3099978"/>
            <a:ext cx="232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>
                <a:solidFill>
                  <a:srgbClr val="00B050"/>
                </a:solidFill>
              </a:rPr>
              <a:t>ML</a:t>
            </a:r>
            <a:r>
              <a:rPr lang="en-CN" sz="2400"/>
              <a:t> for Chip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F6570-DD73-BD4E-A3FD-71A57CC82043}"/>
              </a:ext>
            </a:extLst>
          </p:cNvPr>
          <p:cNvSpPr txBox="1"/>
          <p:nvPr/>
        </p:nvSpPr>
        <p:spPr>
          <a:xfrm>
            <a:off x="3804392" y="1935511"/>
            <a:ext cx="2175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>
                <a:solidFill>
                  <a:srgbClr val="00B050"/>
                </a:solidFill>
              </a:rPr>
              <a:t>Auto-ML</a:t>
            </a:r>
            <a:r>
              <a:rPr lang="en-CN" sz="2400"/>
              <a:t> for Chip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E60AF-642B-AD46-A535-258FB4DD7AAB}"/>
              </a:ext>
            </a:extLst>
          </p:cNvPr>
          <p:cNvSpPr txBox="1"/>
          <p:nvPr/>
        </p:nvSpPr>
        <p:spPr>
          <a:xfrm>
            <a:off x="87127" y="5359186"/>
            <a:ext cx="1958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/>
              <a:t>Traditional Chip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BD2AF-3C03-8046-AA1B-78AA2A5B92F8}"/>
              </a:ext>
            </a:extLst>
          </p:cNvPr>
          <p:cNvSpPr txBox="1"/>
          <p:nvPr/>
        </p:nvSpPr>
        <p:spPr>
          <a:xfrm>
            <a:off x="3022997" y="4236235"/>
            <a:ext cx="1947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Well-studied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recent</a:t>
            </a:r>
            <a:r>
              <a:rPr lang="zh-CN" altLang="en-US" sz="2000"/>
              <a:t> </a:t>
            </a:r>
            <a:r>
              <a:rPr lang="en-US" altLang="zh-CN" sz="2000"/>
              <a:t>years</a:t>
            </a:r>
            <a:endParaRPr lang="en-CN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740AA-1A6A-CA43-BD86-0FA3595898E6}"/>
              </a:ext>
            </a:extLst>
          </p:cNvPr>
          <p:cNvSpPr txBox="1"/>
          <p:nvPr/>
        </p:nvSpPr>
        <p:spPr>
          <a:xfrm>
            <a:off x="5232842" y="3382922"/>
            <a:ext cx="178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Higher-level of automation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B0F603A-B3C8-3542-93D0-E92297CE48B6}"/>
              </a:ext>
            </a:extLst>
          </p:cNvPr>
          <p:cNvSpPr/>
          <p:nvPr/>
        </p:nvSpPr>
        <p:spPr>
          <a:xfrm rot="20172641">
            <a:off x="4099590" y="3257572"/>
            <a:ext cx="1295400" cy="289560"/>
          </a:xfrm>
          <a:prstGeom prst="rightArrow">
            <a:avLst>
              <a:gd name="adj1" fmla="val 47147"/>
              <a:gd name="adj2" fmla="val 92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028D94-223D-DA45-B66A-C80823065F01}"/>
              </a:ext>
            </a:extLst>
          </p:cNvPr>
          <p:cNvGrpSpPr/>
          <p:nvPr/>
        </p:nvGrpSpPr>
        <p:grpSpPr>
          <a:xfrm>
            <a:off x="10159561" y="687910"/>
            <a:ext cx="1976166" cy="2273895"/>
            <a:chOff x="10137957" y="2937416"/>
            <a:chExt cx="1976166" cy="22738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5BDCD1-9FD1-7541-AA08-E38FA599152D}"/>
                </a:ext>
              </a:extLst>
            </p:cNvPr>
            <p:cNvSpPr txBox="1"/>
            <p:nvPr/>
          </p:nvSpPr>
          <p:spPr>
            <a:xfrm>
              <a:off x="10137957" y="4595758"/>
              <a:ext cx="197616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/>
                <a:t>True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intelligence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chip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design</a:t>
              </a:r>
              <a:endParaRPr lang="en-CN" sz="2000" b="1" dirty="0"/>
            </a:p>
          </p:txBody>
        </p:sp>
        <p:pic>
          <p:nvPicPr>
            <p:cNvPr id="22" name="Picture 21" descr="A picture containing blue, dark&#10;&#10;Description automatically generated">
              <a:extLst>
                <a:ext uri="{FF2B5EF4-FFF2-40B4-BE49-F238E27FC236}">
                  <a16:creationId xmlns:a16="http://schemas.microsoft.com/office/drawing/2014/main" id="{EA8581E2-FC58-1D46-BBB4-584CE904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0703" y="2937416"/>
              <a:ext cx="1890674" cy="172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21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D53421-52F6-1046-86F4-9B6DA346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40" y="1806921"/>
            <a:ext cx="2169770" cy="2092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C719E-E91D-4542-A63F-83D760C8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Automatic Estimator Development</a:t>
            </a:r>
            <a:r>
              <a:rPr lang="zh-CN" altLang="en-US"/>
              <a:t> </a:t>
            </a:r>
            <a:r>
              <a:rPr lang="en-US" altLang="zh-CN"/>
              <a:t>– Search Space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F893-7C8A-134D-A5C4-FBED49482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11</a:t>
            </a:fld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05780-798E-F04F-B5B6-C592FC0EA669}"/>
              </a:ext>
            </a:extLst>
          </p:cNvPr>
          <p:cNvSpPr txBox="1"/>
          <p:nvPr/>
        </p:nvSpPr>
        <p:spPr>
          <a:xfrm>
            <a:off x="4301881" y="3774852"/>
            <a:ext cx="1962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Standard convolution</a:t>
            </a:r>
            <a:endParaRPr lang="en-CN" sz="160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1F40CF3-56F8-944A-9A4D-A9D2630E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749" y="1888296"/>
            <a:ext cx="2924541" cy="17277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1D667A-683D-944B-AB36-1225B91C3B96}"/>
              </a:ext>
            </a:extLst>
          </p:cNvPr>
          <p:cNvSpPr txBox="1"/>
          <p:nvPr/>
        </p:nvSpPr>
        <p:spPr>
          <a:xfrm>
            <a:off x="9218088" y="3607205"/>
            <a:ext cx="1962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Mixed</a:t>
            </a:r>
            <a:r>
              <a:rPr lang="zh-CN" altLang="en-US" sz="1600"/>
              <a:t> </a:t>
            </a:r>
            <a:r>
              <a:rPr lang="en-US" altLang="zh-CN" sz="1600"/>
              <a:t>(depth-wise)</a:t>
            </a:r>
            <a:r>
              <a:rPr lang="zh-CN" altLang="en-US" sz="1600"/>
              <a:t> </a:t>
            </a:r>
            <a:r>
              <a:rPr lang="en-US" altLang="zh-CN" sz="1600"/>
              <a:t>convolution</a:t>
            </a:r>
            <a:endParaRPr lang="en-CN" sz="16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076CAC-8064-CB4F-9612-3083E3432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219" y="1796989"/>
            <a:ext cx="2087316" cy="20131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1503BC-888F-CA49-BD1D-399F68641E7F}"/>
              </a:ext>
            </a:extLst>
          </p:cNvPr>
          <p:cNvSpPr/>
          <p:nvPr/>
        </p:nvSpPr>
        <p:spPr>
          <a:xfrm>
            <a:off x="4170142" y="1423784"/>
            <a:ext cx="7461635" cy="2789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687E5-2B95-3F4B-84E6-CFBB59F531DC}"/>
              </a:ext>
            </a:extLst>
          </p:cNvPr>
          <p:cNvSpPr txBox="1"/>
          <p:nvPr/>
        </p:nvSpPr>
        <p:spPr>
          <a:xfrm>
            <a:off x="4193699" y="1464946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Candidate node operations</a:t>
            </a:r>
            <a:endParaRPr lang="en-C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E70C75-B1D5-874C-81F0-E2AFAADE193A}"/>
              </a:ext>
            </a:extLst>
          </p:cNvPr>
          <p:cNvSpPr txBox="1"/>
          <p:nvPr/>
        </p:nvSpPr>
        <p:spPr>
          <a:xfrm>
            <a:off x="6495239" y="3651559"/>
            <a:ext cx="1962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Atrous/dilated convolution</a:t>
            </a:r>
            <a:endParaRPr lang="en-CN" sz="16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BD0316-418D-8F4B-83BD-DC1B880129C1}"/>
              </a:ext>
            </a:extLst>
          </p:cNvPr>
          <p:cNvGrpSpPr/>
          <p:nvPr/>
        </p:nvGrpSpPr>
        <p:grpSpPr>
          <a:xfrm>
            <a:off x="283191" y="4526118"/>
            <a:ext cx="11410309" cy="1600351"/>
            <a:chOff x="283191" y="4684383"/>
            <a:chExt cx="11410309" cy="16003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A7D0DD-6209-3B46-9516-7105D5A30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191" y="4684383"/>
              <a:ext cx="9391961" cy="1600351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94DA49A1-3B7D-444F-AF12-3FB24C9E7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3124" b="75630"/>
            <a:stretch/>
          </p:blipFill>
          <p:spPr>
            <a:xfrm>
              <a:off x="9848738" y="5367138"/>
              <a:ext cx="1844762" cy="664640"/>
            </a:xfrm>
            <a:prstGeom prst="rect">
              <a:avLst/>
            </a:prstGeom>
          </p:spPr>
        </p:pic>
      </p:grpSp>
      <p:sp>
        <p:nvSpPr>
          <p:cNvPr id="34" name="文字方塊 26">
            <a:extLst>
              <a:ext uri="{FF2B5EF4-FFF2-40B4-BE49-F238E27FC236}">
                <a16:creationId xmlns:a16="http://schemas.microsoft.com/office/drawing/2014/main" id="{A4D1B1BC-5FB0-F34D-B727-72B2DE42E8C7}"/>
              </a:ext>
            </a:extLst>
          </p:cNvPr>
          <p:cNvSpPr txBox="1"/>
          <p:nvPr/>
        </p:nvSpPr>
        <p:spPr>
          <a:xfrm>
            <a:off x="7900960" y="6497265"/>
            <a:ext cx="2238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/>
              <a:t> [Chang, et al., ICCAD’21] </a:t>
            </a:r>
            <a:endParaRPr kumimoji="1" lang="zh-TW" altLang="en-US" sz="1400" b="1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68A3A55-7DF1-A54A-B6FE-6BFD077048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4954" r="71771" b="29704"/>
          <a:stretch/>
        </p:blipFill>
        <p:spPr>
          <a:xfrm>
            <a:off x="1506745" y="1697111"/>
            <a:ext cx="2133833" cy="1985687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6A813E3-FC0D-4542-AF32-5A3948991C0A}"/>
              </a:ext>
            </a:extLst>
          </p:cNvPr>
          <p:cNvSpPr/>
          <p:nvPr/>
        </p:nvSpPr>
        <p:spPr>
          <a:xfrm>
            <a:off x="3540982" y="2858773"/>
            <a:ext cx="619200" cy="288000"/>
          </a:xfrm>
          <a:prstGeom prst="rightArrow">
            <a:avLst>
              <a:gd name="adj1" fmla="val 29310"/>
              <a:gd name="adj2" fmla="val 67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83EB6B5-DAAA-594E-8303-DE831CF56DDA}"/>
              </a:ext>
            </a:extLst>
          </p:cNvPr>
          <p:cNvSpPr/>
          <p:nvPr/>
        </p:nvSpPr>
        <p:spPr>
          <a:xfrm>
            <a:off x="3364686" y="2169229"/>
            <a:ext cx="795600" cy="288000"/>
          </a:xfrm>
          <a:prstGeom prst="rightArrow">
            <a:avLst>
              <a:gd name="adj1" fmla="val 29310"/>
              <a:gd name="adj2" fmla="val 67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D104A0E-3BEB-A34A-8003-8246F74EA650}"/>
              </a:ext>
            </a:extLst>
          </p:cNvPr>
          <p:cNvSpPr/>
          <p:nvPr/>
        </p:nvSpPr>
        <p:spPr>
          <a:xfrm>
            <a:off x="2737759" y="1767429"/>
            <a:ext cx="1429200" cy="288000"/>
          </a:xfrm>
          <a:prstGeom prst="rightArrow">
            <a:avLst>
              <a:gd name="adj1" fmla="val 29310"/>
              <a:gd name="adj2" fmla="val 67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0F9AB92-AD0A-3F4A-964E-13566517C8B8}"/>
              </a:ext>
            </a:extLst>
          </p:cNvPr>
          <p:cNvSpPr/>
          <p:nvPr/>
        </p:nvSpPr>
        <p:spPr>
          <a:xfrm>
            <a:off x="3025422" y="3302424"/>
            <a:ext cx="1133110" cy="288000"/>
          </a:xfrm>
          <a:prstGeom prst="rightArrow">
            <a:avLst>
              <a:gd name="adj1" fmla="val 29310"/>
              <a:gd name="adj2" fmla="val 67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282AF3-3F4C-EB49-8EB7-816C979377A9}"/>
              </a:ext>
            </a:extLst>
          </p:cNvPr>
          <p:cNvCxnSpPr>
            <a:cxnSpLocks/>
          </p:cNvCxnSpPr>
          <p:nvPr/>
        </p:nvCxnSpPr>
        <p:spPr>
          <a:xfrm>
            <a:off x="2565891" y="3682798"/>
            <a:ext cx="207" cy="11486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4D977E-A7C7-9F48-822B-FC1A6AAF6075}"/>
              </a:ext>
            </a:extLst>
          </p:cNvPr>
          <p:cNvSpPr txBox="1"/>
          <p:nvPr/>
        </p:nvSpPr>
        <p:spPr>
          <a:xfrm>
            <a:off x="1585065" y="4219478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en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6" grpId="0" animBg="1"/>
      <p:bldP spid="27" grpId="0"/>
      <p:bldP spid="28" grpId="0"/>
      <p:bldP spid="20" grpId="0" animBg="1"/>
      <p:bldP spid="21" grpId="0" animBg="1"/>
      <p:bldP spid="22" grpId="0" animBg="1"/>
      <p:bldP spid="23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38FA4-A52F-9C43-9B15-0A5A21D4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DRC Hotspot Detection Results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E56157-BE43-5D4C-BC0B-35282070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TW" dirty="0"/>
              <a:t>model </a:t>
            </a:r>
            <a:r>
              <a:rPr lang="en-US" altLang="zh-TW" b="1" dirty="0">
                <a:solidFill>
                  <a:srgbClr val="00B050"/>
                </a:solidFill>
              </a:rPr>
              <a:t>outperforms</a:t>
            </a:r>
            <a:r>
              <a:rPr lang="en-US" altLang="zh-TW" dirty="0"/>
              <a:t> RouteNet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 [ICCAD’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18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],</a:t>
            </a:r>
            <a:r>
              <a:rPr lang="en-US" altLang="zh-TW" dirty="0"/>
              <a:t> PROS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[ICCAD’20], </a:t>
            </a:r>
            <a:r>
              <a:rPr lang="en-US" altLang="zh-TW" dirty="0"/>
              <a:t>and </a:t>
            </a:r>
            <a:r>
              <a:rPr lang="en-US" altLang="zh-TW" dirty="0" err="1"/>
              <a:t>cGAN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[DAC’19]</a:t>
            </a:r>
          </a:p>
          <a:p>
            <a:r>
              <a:rPr lang="en-US" dirty="0"/>
              <a:t>Developed without human in </a:t>
            </a:r>
            <a:r>
              <a:rPr lang="en-US" b="1" dirty="0">
                <a:solidFill>
                  <a:srgbClr val="00B050"/>
                </a:solidFill>
              </a:rPr>
              <a:t>one day</a:t>
            </a:r>
            <a:endParaRPr lang="en" altLang="zh-TW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FBB8642-7D31-2240-B415-C3A00EA2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3232" y="115896"/>
            <a:ext cx="721298" cy="32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 eaLnBrk="1" hangingPunct="1">
              <a:defRPr/>
            </a:pPr>
            <a:fld id="{F52F945E-D5C1-424F-9578-A49C517127C5}" type="slidenum">
              <a:rPr kumimoji="0" lang="zh-TW" altLang="en-US" smtClean="0">
                <a:solidFill>
                  <a:srgbClr val="000000"/>
                </a:solidFill>
                <a:latin typeface="Tahoma" pitchFamily="34" charset="0"/>
              </a:rPr>
              <a:pPr eaLnBrk="1" hangingPunct="1">
                <a:defRPr/>
              </a:pPr>
              <a:t>12</a:t>
            </a:fld>
            <a:endParaRPr kumimoji="0"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A9C33F-6A8D-9E41-8E36-D1D02AB50909}"/>
              </a:ext>
            </a:extLst>
          </p:cNvPr>
          <p:cNvGrpSpPr/>
          <p:nvPr/>
        </p:nvGrpSpPr>
        <p:grpSpPr>
          <a:xfrm>
            <a:off x="670866" y="2402617"/>
            <a:ext cx="9973229" cy="4124882"/>
            <a:chOff x="4672238" y="2843644"/>
            <a:chExt cx="7963082" cy="32934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DFA2D-B721-D046-94D2-FAD4FC4F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72238" y="3140968"/>
              <a:ext cx="7963082" cy="29961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9CF0B0-CDB1-3B49-80A5-C1262CC37A8B}"/>
                </a:ext>
              </a:extLst>
            </p:cNvPr>
            <p:cNvSpPr txBox="1"/>
            <p:nvPr/>
          </p:nvSpPr>
          <p:spPr>
            <a:xfrm>
              <a:off x="5650183" y="2843644"/>
              <a:ext cx="568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/>
                <a:t>ROC-AUC of DRC hotspot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6"/>
    </mc:Choice>
    <mc:Fallback xmlns="">
      <p:transition spd="slow" advTm="2743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E9BB4-E233-4540-A3CB-486A2D82A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13</a:t>
            </a:fld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B6237-3349-C747-9C85-43E5BBCA0DC2}"/>
              </a:ext>
            </a:extLst>
          </p:cNvPr>
          <p:cNvSpPr txBox="1"/>
          <p:nvPr/>
        </p:nvSpPr>
        <p:spPr>
          <a:xfrm>
            <a:off x="725542" y="1859251"/>
            <a:ext cx="1106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Case Study 2: </a:t>
            </a:r>
          </a:p>
          <a:p>
            <a:endParaRPr lang="en-CN" sz="3600">
              <a:solidFill>
                <a:srgbClr val="1061C7"/>
              </a:solidFill>
              <a:latin typeface="Arial Rounded MT Bold" panose="020F0704030504030204" pitchFamily="34" charset="77"/>
            </a:endParaRPr>
          </a:p>
          <a:p>
            <a:r>
              <a:rPr lang="en-CN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Power </a:t>
            </a:r>
            <a:r>
              <a:rPr lang="en-US" altLang="zh-CN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&amp;</a:t>
            </a:r>
            <a:r>
              <a:rPr lang="zh-CN" altLang="en-US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Power</a:t>
            </a:r>
            <a:r>
              <a:rPr lang="zh-CN" altLang="en-US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3600">
                <a:solidFill>
                  <a:srgbClr val="1061C7"/>
                </a:solidFill>
                <a:latin typeface="Arial Rounded MT Bold" panose="020F0704030504030204" pitchFamily="34" charset="77"/>
              </a:rPr>
              <a:t>Delivery Challenges</a:t>
            </a:r>
            <a:endParaRPr lang="en-CN" sz="3600">
              <a:solidFill>
                <a:srgbClr val="1061C7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226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E4BF6F-B383-8048-A3B0-4A9C5CD7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816ED-B7C1-E847-A82D-C1315275C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14</a:t>
            </a:fld>
            <a:endParaRPr lang="en-CN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2BAF5DA3-F0D7-C647-82D2-91BC1CEE9822}"/>
              </a:ext>
            </a:extLst>
          </p:cNvPr>
          <p:cNvSpPr/>
          <p:nvPr/>
        </p:nvSpPr>
        <p:spPr>
          <a:xfrm>
            <a:off x="1217843" y="1013777"/>
            <a:ext cx="9842201" cy="499174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A82347-CB6B-1D41-AAE5-A11CADCAAA08}"/>
              </a:ext>
            </a:extLst>
          </p:cNvPr>
          <p:cNvSpPr/>
          <p:nvPr/>
        </p:nvSpPr>
        <p:spPr>
          <a:xfrm>
            <a:off x="8167253" y="2131465"/>
            <a:ext cx="489796" cy="489796"/>
          </a:xfrm>
          <a:prstGeom prst="ellipse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57858A-BAD6-F745-BB43-C9BCAB6A2E17}"/>
              </a:ext>
            </a:extLst>
          </p:cNvPr>
          <p:cNvSpPr/>
          <p:nvPr/>
        </p:nvSpPr>
        <p:spPr>
          <a:xfrm>
            <a:off x="3435035" y="3870826"/>
            <a:ext cx="195918" cy="195918"/>
          </a:xfrm>
          <a:prstGeom prst="ellipse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D14DE3-7B1B-1447-99D2-834045268B5E}"/>
              </a:ext>
            </a:extLst>
          </p:cNvPr>
          <p:cNvSpPr/>
          <p:nvPr/>
        </p:nvSpPr>
        <p:spPr>
          <a:xfrm>
            <a:off x="5653444" y="2854566"/>
            <a:ext cx="354160" cy="354160"/>
          </a:xfrm>
          <a:prstGeom prst="ellipse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6A0E6-D852-6A45-A2C1-03FBEDAFFE3B}"/>
              </a:ext>
            </a:extLst>
          </p:cNvPr>
          <p:cNvSpPr txBox="1"/>
          <p:nvPr/>
        </p:nvSpPr>
        <p:spPr>
          <a:xfrm>
            <a:off x="1417821" y="3099978"/>
            <a:ext cx="232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>
                <a:solidFill>
                  <a:srgbClr val="00B050"/>
                </a:solidFill>
              </a:rPr>
              <a:t>ML</a:t>
            </a:r>
            <a:r>
              <a:rPr lang="en-CN" sz="2400"/>
              <a:t> for Chip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F6570-DD73-BD4E-A3FD-71A57CC82043}"/>
              </a:ext>
            </a:extLst>
          </p:cNvPr>
          <p:cNvSpPr txBox="1"/>
          <p:nvPr/>
        </p:nvSpPr>
        <p:spPr>
          <a:xfrm>
            <a:off x="3804392" y="1935511"/>
            <a:ext cx="2175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>
                <a:solidFill>
                  <a:srgbClr val="00B050"/>
                </a:solidFill>
              </a:rPr>
              <a:t>Auto-ML</a:t>
            </a:r>
            <a:r>
              <a:rPr lang="en-CN" sz="2400"/>
              <a:t> for Chip 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C90BD-FBBC-C942-9D2D-207CFD40EFC8}"/>
              </a:ext>
            </a:extLst>
          </p:cNvPr>
          <p:cNvSpPr txBox="1"/>
          <p:nvPr/>
        </p:nvSpPr>
        <p:spPr>
          <a:xfrm>
            <a:off x="6135486" y="1217645"/>
            <a:ext cx="2719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>
                <a:solidFill>
                  <a:srgbClr val="00B050"/>
                </a:solidFill>
              </a:rPr>
              <a:t>Unified</a:t>
            </a:r>
            <a:r>
              <a:rPr lang="en-CN" sz="2400"/>
              <a:t> </a:t>
            </a:r>
            <a:r>
              <a:rPr lang="en-CN" sz="2400" b="1">
                <a:solidFill>
                  <a:srgbClr val="00B050"/>
                </a:solidFill>
              </a:rPr>
              <a:t>ML</a:t>
            </a:r>
            <a:r>
              <a:rPr lang="en-CN" sz="2400"/>
              <a:t> for </a:t>
            </a:r>
            <a:r>
              <a:rPr lang="en-US" altLang="zh-CN" sz="2400"/>
              <a:t>Both</a:t>
            </a:r>
            <a:r>
              <a:rPr lang="en-CN" sz="2400"/>
              <a:t> Design &amp; Runtime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E60AF-642B-AD46-A535-258FB4DD7AAB}"/>
              </a:ext>
            </a:extLst>
          </p:cNvPr>
          <p:cNvSpPr txBox="1"/>
          <p:nvPr/>
        </p:nvSpPr>
        <p:spPr>
          <a:xfrm>
            <a:off x="87127" y="5359186"/>
            <a:ext cx="1958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/>
              <a:t>Traditional Chip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BD2AF-3C03-8046-AA1B-78AA2A5B92F8}"/>
              </a:ext>
            </a:extLst>
          </p:cNvPr>
          <p:cNvSpPr txBox="1"/>
          <p:nvPr/>
        </p:nvSpPr>
        <p:spPr>
          <a:xfrm>
            <a:off x="3022997" y="4236235"/>
            <a:ext cx="1947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Well-studied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recent</a:t>
            </a:r>
            <a:r>
              <a:rPr lang="zh-CN" altLang="en-US" sz="2000"/>
              <a:t> </a:t>
            </a:r>
            <a:r>
              <a:rPr lang="en-US" altLang="zh-CN" sz="2000"/>
              <a:t>years</a:t>
            </a:r>
            <a:endParaRPr lang="en-CN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740AA-1A6A-CA43-BD86-0FA3595898E6}"/>
              </a:ext>
            </a:extLst>
          </p:cNvPr>
          <p:cNvSpPr txBox="1"/>
          <p:nvPr/>
        </p:nvSpPr>
        <p:spPr>
          <a:xfrm>
            <a:off x="5232842" y="3382922"/>
            <a:ext cx="178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Higher-level of automation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418E32-F38B-684F-97B8-138977BBB5F6}"/>
              </a:ext>
            </a:extLst>
          </p:cNvPr>
          <p:cNvSpPr txBox="1"/>
          <p:nvPr/>
        </p:nvSpPr>
        <p:spPr>
          <a:xfrm>
            <a:off x="7775147" y="2825801"/>
            <a:ext cx="2079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Benefit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whole</a:t>
            </a:r>
            <a:r>
              <a:rPr lang="zh-CN" altLang="en-US" sz="2000"/>
              <a:t> </a:t>
            </a:r>
            <a:r>
              <a:rPr lang="en-US" altLang="zh-CN" sz="2000"/>
              <a:t>chip life</a:t>
            </a:r>
            <a:r>
              <a:rPr lang="zh-CN" altLang="en-US" sz="2000"/>
              <a:t> </a:t>
            </a:r>
            <a:r>
              <a:rPr lang="en-US" altLang="zh-CN" sz="2000"/>
              <a:t>cycle</a:t>
            </a:r>
            <a:endParaRPr lang="en-CN" sz="200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9A6C4A0-EF2E-A24C-9A3C-C8A40E741168}"/>
              </a:ext>
            </a:extLst>
          </p:cNvPr>
          <p:cNvSpPr/>
          <p:nvPr/>
        </p:nvSpPr>
        <p:spPr>
          <a:xfrm rot="20846016">
            <a:off x="6601194" y="2529611"/>
            <a:ext cx="1295400" cy="289560"/>
          </a:xfrm>
          <a:prstGeom prst="rightArrow">
            <a:avLst>
              <a:gd name="adj1" fmla="val 47147"/>
              <a:gd name="adj2" fmla="val 92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CF64BA-BB05-8E49-BE8E-2AD9E2960F3B}"/>
              </a:ext>
            </a:extLst>
          </p:cNvPr>
          <p:cNvGrpSpPr/>
          <p:nvPr/>
        </p:nvGrpSpPr>
        <p:grpSpPr>
          <a:xfrm>
            <a:off x="10159561" y="687910"/>
            <a:ext cx="1976166" cy="2273895"/>
            <a:chOff x="10137957" y="2937416"/>
            <a:chExt cx="1976166" cy="22738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900E6F-A23B-144D-A517-3186F43D175C}"/>
                </a:ext>
              </a:extLst>
            </p:cNvPr>
            <p:cNvSpPr txBox="1"/>
            <p:nvPr/>
          </p:nvSpPr>
          <p:spPr>
            <a:xfrm>
              <a:off x="10137957" y="4595758"/>
              <a:ext cx="197616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/>
                <a:t>True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intelligence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chip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design</a:t>
              </a:r>
              <a:endParaRPr lang="en-CN" sz="2000" b="1" dirty="0"/>
            </a:p>
          </p:txBody>
        </p:sp>
        <p:pic>
          <p:nvPicPr>
            <p:cNvPr id="27" name="Picture 26" descr="A picture containing blue, dark&#10;&#10;Description automatically generated">
              <a:extLst>
                <a:ext uri="{FF2B5EF4-FFF2-40B4-BE49-F238E27FC236}">
                  <a16:creationId xmlns:a16="http://schemas.microsoft.com/office/drawing/2014/main" id="{8AF8B52F-078B-3A4A-8607-C5122972D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0703" y="2937416"/>
              <a:ext cx="1890674" cy="172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7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6461-7D39-4448-B918-655602E9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 1 – Design-time Power Introspection 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0499E-3BF9-ED47-B980-105EE0CF3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15</a:t>
            </a:fld>
            <a:endParaRPr lang="en-CN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F48D18F-EB6D-7E47-8B16-A78C1314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32" y="4696381"/>
            <a:ext cx="10281345" cy="1609138"/>
          </a:xfrm>
        </p:spPr>
        <p:txBody>
          <a:bodyPr/>
          <a:lstStyle/>
          <a:p>
            <a:r>
              <a:rPr lang="en-GB"/>
              <a:t>Delivering generational performance</a:t>
            </a:r>
            <a:r>
              <a:rPr lang="zh-CN" altLang="en-US"/>
              <a:t> </a:t>
            </a:r>
            <a:r>
              <a:rPr lang="en-GB"/>
              <a:t>gains </a:t>
            </a:r>
            <a:r>
              <a:rPr lang="en-GB" b="1">
                <a:solidFill>
                  <a:srgbClr val="D92D32"/>
                </a:solidFill>
              </a:rPr>
              <a:t>adversely</a:t>
            </a:r>
            <a:r>
              <a:rPr lang="en-GB" b="1"/>
              <a:t> </a:t>
            </a:r>
            <a:r>
              <a:rPr lang="en-GB" b="1">
                <a:solidFill>
                  <a:srgbClr val="D92D32"/>
                </a:solidFill>
              </a:rPr>
              <a:t>impacts</a:t>
            </a:r>
            <a:r>
              <a:rPr lang="en-GB"/>
              <a:t> CPU power</a:t>
            </a:r>
          </a:p>
          <a:p>
            <a:r>
              <a:rPr lang="en-GB"/>
              <a:t>Power-delivery resources </a:t>
            </a:r>
            <a:r>
              <a:rPr lang="en-GB" b="1">
                <a:solidFill>
                  <a:srgbClr val="D92D32"/>
                </a:solidFill>
              </a:rPr>
              <a:t>not keeping pace</a:t>
            </a:r>
            <a:r>
              <a:rPr lang="en-GB"/>
              <a:t> with CPU power demands</a:t>
            </a:r>
          </a:p>
          <a:p>
            <a:r>
              <a:rPr lang="en-GB" b="1">
                <a:solidFill>
                  <a:srgbClr val="D92D32"/>
                </a:solidFill>
              </a:rPr>
              <a:t>Increasing power-sensitivity </a:t>
            </a:r>
            <a:r>
              <a:rPr lang="en-GB" b="1">
                <a:solidFill>
                  <a:schemeClr val="tx1"/>
                </a:solidFill>
              </a:rPr>
              <a:t>drives the need for design-time introspection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E3119-E203-8D4E-BA71-14F6D50C6392}"/>
              </a:ext>
            </a:extLst>
          </p:cNvPr>
          <p:cNvSpPr txBox="1"/>
          <p:nvPr/>
        </p:nvSpPr>
        <p:spPr>
          <a:xfrm>
            <a:off x="709943" y="37774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Many-core</a:t>
            </a:r>
            <a:r>
              <a:rPr lang="zh-CN" altLang="en-US" sz="2000"/>
              <a:t> </a:t>
            </a:r>
            <a:r>
              <a:rPr lang="en-US" altLang="zh-CN" sz="2000"/>
              <a:t>CPU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more</a:t>
            </a:r>
            <a:r>
              <a:rPr lang="zh-CN" altLang="en-US" sz="2000"/>
              <a:t> </a:t>
            </a:r>
            <a:r>
              <a:rPr lang="en-US" altLang="zh-CN" sz="2000"/>
              <a:t>transistors</a:t>
            </a:r>
            <a:endParaRPr lang="en-CN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423A0-D7FA-9C4E-B838-32150DA7B0B2}"/>
              </a:ext>
            </a:extLst>
          </p:cNvPr>
          <p:cNvSpPr txBox="1"/>
          <p:nvPr/>
        </p:nvSpPr>
        <p:spPr>
          <a:xfrm>
            <a:off x="5201520" y="3735866"/>
            <a:ext cx="154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Wider</a:t>
            </a:r>
            <a:r>
              <a:rPr lang="zh-CN" altLang="en-US" sz="2000"/>
              <a:t> </a:t>
            </a:r>
            <a:r>
              <a:rPr lang="en-US" altLang="zh-CN" sz="2000"/>
              <a:t>issue</a:t>
            </a:r>
            <a:endParaRPr lang="en-CN" sz="200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C8403DA-01D1-1F41-A604-35E42CF31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" r="1"/>
          <a:stretch/>
        </p:blipFill>
        <p:spPr>
          <a:xfrm>
            <a:off x="936397" y="1273364"/>
            <a:ext cx="2371648" cy="246250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FD274E3-8EB9-AC41-8DC9-1EF2F66A04B2}"/>
              </a:ext>
            </a:extLst>
          </p:cNvPr>
          <p:cNvGrpSpPr/>
          <p:nvPr/>
        </p:nvGrpSpPr>
        <p:grpSpPr>
          <a:xfrm>
            <a:off x="3671935" y="1710471"/>
            <a:ext cx="3508017" cy="1864825"/>
            <a:chOff x="8340698" y="1772433"/>
            <a:chExt cx="3508017" cy="18648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195D24B-9A46-3748-80A3-53F80EFA4C4F}"/>
                </a:ext>
              </a:extLst>
            </p:cNvPr>
            <p:cNvGrpSpPr/>
            <p:nvPr/>
          </p:nvGrpSpPr>
          <p:grpSpPr>
            <a:xfrm>
              <a:off x="8340698" y="1772433"/>
              <a:ext cx="1026243" cy="1564466"/>
              <a:chOff x="8340698" y="1772433"/>
              <a:chExt cx="1026243" cy="156446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A86B37-1984-244A-8414-6C246C62CADB}"/>
                  </a:ext>
                </a:extLst>
              </p:cNvPr>
              <p:cNvSpPr txBox="1"/>
              <p:nvPr/>
            </p:nvSpPr>
            <p:spPr>
              <a:xfrm>
                <a:off x="8434474" y="1772433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1"/>
                    </a:solidFill>
                  </a:rPr>
                  <a:t>8-wide</a:t>
                </a:r>
                <a:endParaRPr lang="en-CN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CB1DFC-948C-D440-82B1-7F192CE1ECAA}"/>
                  </a:ext>
                </a:extLst>
              </p:cNvPr>
              <p:cNvSpPr txBox="1"/>
              <p:nvPr/>
            </p:nvSpPr>
            <p:spPr>
              <a:xfrm>
                <a:off x="8340698" y="2397932"/>
                <a:ext cx="1026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1"/>
                    </a:solidFill>
                  </a:rPr>
                  <a:t>5-8-wide</a:t>
                </a:r>
                <a:endParaRPr lang="en-CN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AD711E-0B2B-6848-ACC4-ED7EF2DC00C8}"/>
                  </a:ext>
                </a:extLst>
              </p:cNvPr>
              <p:cNvSpPr txBox="1"/>
              <p:nvPr/>
            </p:nvSpPr>
            <p:spPr>
              <a:xfrm>
                <a:off x="8375964" y="2967567"/>
                <a:ext cx="955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6"/>
                    </a:solidFill>
                  </a:rPr>
                  <a:t>15-wide</a:t>
                </a:r>
                <a:endParaRPr lang="en-CN" b="1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3BF544-F873-1C48-B0D3-C4822823611B}"/>
                </a:ext>
              </a:extLst>
            </p:cNvPr>
            <p:cNvSpPr/>
            <p:nvPr/>
          </p:nvSpPr>
          <p:spPr>
            <a:xfrm>
              <a:off x="9631122" y="1849004"/>
              <a:ext cx="1945181" cy="2803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Fetch</a:t>
              </a:r>
              <a:endParaRPr lang="en-CN" b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F9DD7A-9A40-E94A-96B9-A7F2C62D96B2}"/>
                </a:ext>
              </a:extLst>
            </p:cNvPr>
            <p:cNvSpPr/>
            <p:nvPr/>
          </p:nvSpPr>
          <p:spPr>
            <a:xfrm>
              <a:off x="9631122" y="2454528"/>
              <a:ext cx="1945182" cy="2803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Decode/Rename</a:t>
              </a:r>
              <a:endParaRPr lang="en-CN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FF60E3-F8A4-B844-81B3-0A9339637F87}"/>
                </a:ext>
              </a:extLst>
            </p:cNvPr>
            <p:cNvSpPr/>
            <p:nvPr/>
          </p:nvSpPr>
          <p:spPr>
            <a:xfrm>
              <a:off x="9358708" y="3032902"/>
              <a:ext cx="2490007" cy="2803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Issue</a:t>
              </a:r>
              <a:endParaRPr lang="en-CN" b="1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4DBF2AC-493E-FD48-8397-0029695EFCE7}"/>
                </a:ext>
              </a:extLst>
            </p:cNvPr>
            <p:cNvCxnSpPr/>
            <p:nvPr/>
          </p:nvCxnSpPr>
          <p:spPr>
            <a:xfrm>
              <a:off x="10034983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4814C5-C690-664A-9050-69D2547D5469}"/>
                </a:ext>
              </a:extLst>
            </p:cNvPr>
            <p:cNvCxnSpPr/>
            <p:nvPr/>
          </p:nvCxnSpPr>
          <p:spPr>
            <a:xfrm>
              <a:off x="10196527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DDBAFEE-AA5F-BA48-A97F-8B8E45E1179C}"/>
                </a:ext>
              </a:extLst>
            </p:cNvPr>
            <p:cNvCxnSpPr/>
            <p:nvPr/>
          </p:nvCxnSpPr>
          <p:spPr>
            <a:xfrm>
              <a:off x="10348927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832569D-990B-DB44-9EA5-7342BF738554}"/>
                </a:ext>
              </a:extLst>
            </p:cNvPr>
            <p:cNvCxnSpPr/>
            <p:nvPr/>
          </p:nvCxnSpPr>
          <p:spPr>
            <a:xfrm>
              <a:off x="10519615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32AC9B-21FC-9D4E-BB87-B42B9E357C13}"/>
                </a:ext>
              </a:extLst>
            </p:cNvPr>
            <p:cNvCxnSpPr/>
            <p:nvPr/>
          </p:nvCxnSpPr>
          <p:spPr>
            <a:xfrm>
              <a:off x="10672015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A288F4C-F779-F548-B05E-F2C2952B8583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559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1CFEC6-19EF-5E42-9888-FACF39E99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000919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A6F3094-9466-5F44-A9C3-F973A3D16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1607" y="2129360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9033229-7401-954E-9BDB-AD8EA9099E69}"/>
                </a:ext>
              </a:extLst>
            </p:cNvPr>
            <p:cNvCxnSpPr/>
            <p:nvPr/>
          </p:nvCxnSpPr>
          <p:spPr>
            <a:xfrm>
              <a:off x="10034983" y="2710442"/>
              <a:ext cx="0" cy="324000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346A84-7EF4-0349-BD9B-3E78C49890C1}"/>
                </a:ext>
              </a:extLst>
            </p:cNvPr>
            <p:cNvCxnSpPr/>
            <p:nvPr/>
          </p:nvCxnSpPr>
          <p:spPr>
            <a:xfrm>
              <a:off x="10196527" y="2710442"/>
              <a:ext cx="0" cy="324000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F711DAF-62DC-7C4B-97F4-5F631EAA3E7B}"/>
                </a:ext>
              </a:extLst>
            </p:cNvPr>
            <p:cNvCxnSpPr/>
            <p:nvPr/>
          </p:nvCxnSpPr>
          <p:spPr>
            <a:xfrm>
              <a:off x="10348927" y="2710442"/>
              <a:ext cx="0" cy="324000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0DB40FE-17E5-234E-96D1-EC1C150962A6}"/>
                </a:ext>
              </a:extLst>
            </p:cNvPr>
            <p:cNvCxnSpPr/>
            <p:nvPr/>
          </p:nvCxnSpPr>
          <p:spPr>
            <a:xfrm>
              <a:off x="10519615" y="2710442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07F0654-C047-4C42-8B89-B876ED9C3C18}"/>
                </a:ext>
              </a:extLst>
            </p:cNvPr>
            <p:cNvCxnSpPr/>
            <p:nvPr/>
          </p:nvCxnSpPr>
          <p:spPr>
            <a:xfrm>
              <a:off x="10672015" y="2710442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25429C-EAAF-694B-80ED-A2CD57DC36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559" y="2710442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BA88B7-72E2-8E43-9FDF-CAE2C3BC523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0919" y="2710442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563A1C2-C9DA-8E4C-97BB-0AB904695D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71607" y="2710442"/>
              <a:ext cx="0" cy="324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C81A852-2BA6-C641-B19A-DD321C37F6FD}"/>
                </a:ext>
              </a:extLst>
            </p:cNvPr>
            <p:cNvCxnSpPr/>
            <p:nvPr/>
          </p:nvCxnSpPr>
          <p:spPr>
            <a:xfrm>
              <a:off x="9480527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6FD7282-5D19-C94D-85F4-57A916A21FE0}"/>
                </a:ext>
              </a:extLst>
            </p:cNvPr>
            <p:cNvCxnSpPr/>
            <p:nvPr/>
          </p:nvCxnSpPr>
          <p:spPr>
            <a:xfrm>
              <a:off x="9642071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2DC4365-9E3C-1940-8BB9-7AD02427874A}"/>
                </a:ext>
              </a:extLst>
            </p:cNvPr>
            <p:cNvCxnSpPr/>
            <p:nvPr/>
          </p:nvCxnSpPr>
          <p:spPr>
            <a:xfrm>
              <a:off x="9794471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0F855E2-2300-7747-9BAB-941420CF3686}"/>
                </a:ext>
              </a:extLst>
            </p:cNvPr>
            <p:cNvCxnSpPr/>
            <p:nvPr/>
          </p:nvCxnSpPr>
          <p:spPr>
            <a:xfrm>
              <a:off x="9965159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F006BFC-9C33-574E-9548-2835528B2C0F}"/>
                </a:ext>
              </a:extLst>
            </p:cNvPr>
            <p:cNvCxnSpPr/>
            <p:nvPr/>
          </p:nvCxnSpPr>
          <p:spPr>
            <a:xfrm>
              <a:off x="10117559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77F690-4722-B74C-81CE-34BE40FE9A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79103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4A8D8A-3B76-1F49-AE8C-30D92EF81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6463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208952-E122-B147-A89E-4196E1E7DE8B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151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E82CC4-544A-3347-B53B-6F7940ECDE4B}"/>
                </a:ext>
              </a:extLst>
            </p:cNvPr>
            <p:cNvCxnSpPr/>
            <p:nvPr/>
          </p:nvCxnSpPr>
          <p:spPr>
            <a:xfrm>
              <a:off x="10780114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F9E5BD0-F0AE-5941-9B5A-CE64ED37E655}"/>
                </a:ext>
              </a:extLst>
            </p:cNvPr>
            <p:cNvCxnSpPr/>
            <p:nvPr/>
          </p:nvCxnSpPr>
          <p:spPr>
            <a:xfrm>
              <a:off x="10932514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02DA65-BE0C-DB47-81CC-099B7BC91BCA}"/>
                </a:ext>
              </a:extLst>
            </p:cNvPr>
            <p:cNvCxnSpPr/>
            <p:nvPr/>
          </p:nvCxnSpPr>
          <p:spPr>
            <a:xfrm>
              <a:off x="11103202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68A5707-BBE9-4C48-9C3F-D6DABB4D5312}"/>
                </a:ext>
              </a:extLst>
            </p:cNvPr>
            <p:cNvCxnSpPr/>
            <p:nvPr/>
          </p:nvCxnSpPr>
          <p:spPr>
            <a:xfrm>
              <a:off x="11255602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99BD6D-B6B2-9243-BAA0-36EB439407A0}"/>
                </a:ext>
              </a:extLst>
            </p:cNvPr>
            <p:cNvCxnSpPr>
              <a:cxnSpLocks/>
            </p:cNvCxnSpPr>
            <p:nvPr/>
          </p:nvCxnSpPr>
          <p:spPr>
            <a:xfrm>
              <a:off x="11417146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EB50EEA-926B-5D48-82A0-1A9CD307D218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506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9267D10-3470-7047-AFE2-9BCED152959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194" y="3313258"/>
              <a:ext cx="0" cy="32400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8D02E22-192D-FB42-BACC-9B617A0AD6C8}"/>
              </a:ext>
            </a:extLst>
          </p:cNvPr>
          <p:cNvSpPr txBox="1"/>
          <p:nvPr/>
        </p:nvSpPr>
        <p:spPr>
          <a:xfrm>
            <a:off x="6748384" y="6457437"/>
            <a:ext cx="334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Source:</a:t>
            </a:r>
            <a:r>
              <a:rPr lang="zh-CN" altLang="en-US"/>
              <a:t> </a:t>
            </a:r>
            <a:r>
              <a:rPr lang="en-US" altLang="zh-CN"/>
              <a:t>Arm</a:t>
            </a:r>
            <a:r>
              <a:rPr lang="zh-CN" altLang="en-US"/>
              <a:t> </a:t>
            </a:r>
            <a:r>
              <a:rPr lang="en-US" altLang="zh-CN"/>
              <a:t>Neoverse</a:t>
            </a:r>
            <a:r>
              <a:rPr lang="zh-CN" altLang="en-US"/>
              <a:t> </a:t>
            </a:r>
            <a:r>
              <a:rPr lang="en-US" altLang="zh-CN"/>
              <a:t>V1,</a:t>
            </a:r>
            <a:r>
              <a:rPr lang="zh-CN" altLang="en-US"/>
              <a:t> </a:t>
            </a:r>
            <a:r>
              <a:rPr lang="en-US" altLang="zh-CN"/>
              <a:t>2021</a:t>
            </a:r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33D67D-EAC4-154C-8ACF-CB0BEEBA6F87}"/>
              </a:ext>
            </a:extLst>
          </p:cNvPr>
          <p:cNvSpPr txBox="1"/>
          <p:nvPr/>
        </p:nvSpPr>
        <p:spPr>
          <a:xfrm>
            <a:off x="7766728" y="3777468"/>
            <a:ext cx="301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More</a:t>
            </a:r>
            <a:r>
              <a:rPr lang="zh-CN" altLang="en-US" sz="2000"/>
              <a:t> </a:t>
            </a:r>
            <a:r>
              <a:rPr lang="en-US" altLang="zh-CN" sz="2000"/>
              <a:t>vectored</a:t>
            </a:r>
            <a:r>
              <a:rPr lang="zh-CN" altLang="en-US" sz="2000"/>
              <a:t> </a:t>
            </a:r>
            <a:r>
              <a:rPr lang="en-US" altLang="zh-CN" sz="2000"/>
              <a:t>execution</a:t>
            </a:r>
            <a:endParaRPr lang="en-CN" sz="200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A375DC1-D7C3-7C43-8982-D317455B369C}"/>
              </a:ext>
            </a:extLst>
          </p:cNvPr>
          <p:cNvGrpSpPr/>
          <p:nvPr/>
        </p:nvGrpSpPr>
        <p:grpSpPr>
          <a:xfrm>
            <a:off x="7852917" y="1335592"/>
            <a:ext cx="2622143" cy="1137766"/>
            <a:chOff x="4389414" y="1368622"/>
            <a:chExt cx="2931526" cy="1429997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BC5224A-89EB-8D49-81E4-6D7F50D376D2}"/>
                </a:ext>
              </a:extLst>
            </p:cNvPr>
            <p:cNvSpPr/>
            <p:nvPr/>
          </p:nvSpPr>
          <p:spPr>
            <a:xfrm>
              <a:off x="4389414" y="1368622"/>
              <a:ext cx="2931526" cy="14299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79C1D9D-EA61-BB44-B969-EE4295D909FE}"/>
                </a:ext>
              </a:extLst>
            </p:cNvPr>
            <p:cNvSpPr/>
            <p:nvPr/>
          </p:nvSpPr>
          <p:spPr>
            <a:xfrm>
              <a:off x="4483007" y="1539674"/>
              <a:ext cx="1180894" cy="49742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256b</a:t>
              </a:r>
              <a:endParaRPr lang="en-CN" b="1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0389164-F516-B244-BEEF-CB83A7955F2A}"/>
                </a:ext>
              </a:extLst>
            </p:cNvPr>
            <p:cNvSpPr/>
            <p:nvPr/>
          </p:nvSpPr>
          <p:spPr>
            <a:xfrm>
              <a:off x="4483007" y="2165174"/>
              <a:ext cx="1180894" cy="49742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256b</a:t>
              </a:r>
              <a:endParaRPr lang="en-CN" b="1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9F794FA-45BA-3C44-B82F-16E706E8F36C}"/>
                </a:ext>
              </a:extLst>
            </p:cNvPr>
            <p:cNvSpPr/>
            <p:nvPr/>
          </p:nvSpPr>
          <p:spPr>
            <a:xfrm>
              <a:off x="6082996" y="1839690"/>
              <a:ext cx="1180894" cy="49742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256b</a:t>
              </a:r>
              <a:endParaRPr lang="en-CN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898E4E9-43B0-CA4E-8FD3-90CE8210487A}"/>
                    </a:ext>
                  </a:extLst>
                </p:cNvPr>
                <p:cNvSpPr txBox="1"/>
                <p:nvPr/>
              </p:nvSpPr>
              <p:spPr>
                <a:xfrm>
                  <a:off x="4901436" y="1844676"/>
                  <a:ext cx="333338" cy="4641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CN" sz="2400" b="1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5622F7-C43C-1241-B60A-5BE100094A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36" y="1844676"/>
                  <a:ext cx="333338" cy="464194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6000" b="-1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1FDD99A-84F9-A44B-AC30-766696DB9595}"/>
                    </a:ext>
                  </a:extLst>
                </p:cNvPr>
                <p:cNvSpPr txBox="1"/>
                <p:nvPr/>
              </p:nvSpPr>
              <p:spPr>
                <a:xfrm>
                  <a:off x="5650340" y="1844676"/>
                  <a:ext cx="333338" cy="4641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N" sz="2400" b="1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9EE244-A4FE-F147-823A-D9C076486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40" y="1844676"/>
                  <a:ext cx="333338" cy="464194"/>
                </a:xfrm>
                <a:prstGeom prst="rect">
                  <a:avLst/>
                </a:prstGeom>
                <a:blipFill>
                  <a:blip r:embed="rId5"/>
                  <a:stretch>
                    <a:fillRect l="-8333" r="-125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E0DCF21-1143-5D48-B9B7-3704A8816B57}"/>
              </a:ext>
            </a:extLst>
          </p:cNvPr>
          <p:cNvSpPr txBox="1"/>
          <p:nvPr/>
        </p:nvSpPr>
        <p:spPr>
          <a:xfrm>
            <a:off x="7766728" y="967971"/>
            <a:ext cx="177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256b</a:t>
            </a:r>
            <a:r>
              <a:rPr lang="zh-CN" altLang="en-US" sz="2000" b="1"/>
              <a:t> </a:t>
            </a:r>
            <a:r>
              <a:rPr lang="en-US" altLang="zh-CN" sz="2000" b="1"/>
              <a:t>SVE</a:t>
            </a:r>
            <a:endParaRPr lang="en-CN" sz="2000" b="1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5A752F-DE01-ED4A-BA73-F4B4B9BCEB24}"/>
              </a:ext>
            </a:extLst>
          </p:cNvPr>
          <p:cNvGrpSpPr/>
          <p:nvPr/>
        </p:nvGrpSpPr>
        <p:grpSpPr>
          <a:xfrm>
            <a:off x="7852916" y="2613104"/>
            <a:ext cx="2622143" cy="1137766"/>
            <a:chOff x="4389414" y="1368622"/>
            <a:chExt cx="2931526" cy="142999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A186F6B-0826-5049-8C67-A2F514D5BFA8}"/>
                </a:ext>
              </a:extLst>
            </p:cNvPr>
            <p:cNvSpPr/>
            <p:nvPr/>
          </p:nvSpPr>
          <p:spPr>
            <a:xfrm>
              <a:off x="4389414" y="1368622"/>
              <a:ext cx="2931526" cy="14299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b="1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EA1CEC5-FEFC-414F-AFA6-D350AA490B49}"/>
                </a:ext>
              </a:extLst>
            </p:cNvPr>
            <p:cNvSpPr/>
            <p:nvPr/>
          </p:nvSpPr>
          <p:spPr>
            <a:xfrm>
              <a:off x="4483007" y="1539674"/>
              <a:ext cx="1180894" cy="49742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256b</a:t>
              </a:r>
              <a:endParaRPr lang="en-CN" b="1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5E89C78-5046-D246-B351-E05B2E32A4B5}"/>
                </a:ext>
              </a:extLst>
            </p:cNvPr>
            <p:cNvSpPr/>
            <p:nvPr/>
          </p:nvSpPr>
          <p:spPr>
            <a:xfrm>
              <a:off x="4483007" y="2165174"/>
              <a:ext cx="1180894" cy="49742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256b</a:t>
              </a:r>
              <a:endParaRPr lang="en-CN" b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AE41A3F-82FD-9140-8236-4BA209B48098}"/>
                </a:ext>
              </a:extLst>
            </p:cNvPr>
            <p:cNvSpPr/>
            <p:nvPr/>
          </p:nvSpPr>
          <p:spPr>
            <a:xfrm>
              <a:off x="6082996" y="1839690"/>
              <a:ext cx="1180894" cy="49742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256b</a:t>
              </a:r>
              <a:endParaRPr lang="en-CN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7DFB27D-1C66-224D-8027-A94D0991DB37}"/>
                    </a:ext>
                  </a:extLst>
                </p:cNvPr>
                <p:cNvSpPr txBox="1"/>
                <p:nvPr/>
              </p:nvSpPr>
              <p:spPr>
                <a:xfrm>
                  <a:off x="4901436" y="1844676"/>
                  <a:ext cx="333338" cy="4641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CN" sz="2400" b="1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A692DF6-944B-034E-94AD-CFC59A816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36" y="1844676"/>
                  <a:ext cx="333338" cy="464194"/>
                </a:xfrm>
                <a:prstGeom prst="rect">
                  <a:avLst/>
                </a:prstGeom>
                <a:blipFill>
                  <a:blip r:embed="rId6"/>
                  <a:stretch>
                    <a:fillRect l="-20000" r="-16000" b="-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7B284D4-9169-B340-823F-1AC9A9D59A42}"/>
                    </a:ext>
                  </a:extLst>
                </p:cNvPr>
                <p:cNvSpPr txBox="1"/>
                <p:nvPr/>
              </p:nvSpPr>
              <p:spPr>
                <a:xfrm>
                  <a:off x="5650340" y="1844676"/>
                  <a:ext cx="333338" cy="4641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N" sz="2400" b="1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6820D2F-1003-8D4F-B026-3908142F7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40" y="1844676"/>
                  <a:ext cx="333338" cy="464194"/>
                </a:xfrm>
                <a:prstGeom prst="rect">
                  <a:avLst/>
                </a:prstGeom>
                <a:blipFill>
                  <a:blip r:embed="rId7"/>
                  <a:stretch>
                    <a:fillRect l="-8333" r="-125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905A247-006B-D649-94E7-B6F126506EB7}"/>
              </a:ext>
            </a:extLst>
          </p:cNvPr>
          <p:cNvSpPr txBox="1"/>
          <p:nvPr/>
        </p:nvSpPr>
        <p:spPr>
          <a:xfrm>
            <a:off x="1710820" y="6444345"/>
            <a:ext cx="494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APOLLO [</a:t>
            </a:r>
            <a:r>
              <a:rPr lang="en-US" altLang="zh-CN" b="1"/>
              <a:t>Xie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et</a:t>
            </a:r>
            <a:r>
              <a:rPr lang="zh-CN" altLang="en-US"/>
              <a:t> </a:t>
            </a:r>
            <a:r>
              <a:rPr lang="en-US" altLang="zh-CN"/>
              <a:t>al.,</a:t>
            </a:r>
            <a:r>
              <a:rPr lang="zh-CN" altLang="en-US"/>
              <a:t> </a:t>
            </a:r>
            <a:r>
              <a:rPr lang="en-US" altLang="zh-CN"/>
              <a:t>MICRO’21] (</a:t>
            </a:r>
            <a:r>
              <a:rPr lang="en-US" altLang="zh-CN" b="1"/>
              <a:t>Best Paper Award</a:t>
            </a:r>
            <a:r>
              <a:rPr lang="en-US" altLang="zh-CN"/>
              <a:t>)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78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414E-0C2A-264A-8F47-487780AB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 2 – Run-time </a:t>
            </a:r>
            <a:r>
              <a:rPr lang="en-US" altLang="zh-CN"/>
              <a:t>Power</a:t>
            </a:r>
            <a:r>
              <a:rPr lang="zh-CN" altLang="en-US"/>
              <a:t> </a:t>
            </a:r>
            <a:r>
              <a:rPr lang="en-GB"/>
              <a:t>Introspection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70DC68-6659-8744-A632-FF86678CB1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16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FD5E41-3F33-E143-9B14-8F4A368FD0FE}"/>
              </a:ext>
            </a:extLst>
          </p:cNvPr>
          <p:cNvGrpSpPr/>
          <p:nvPr/>
        </p:nvGrpSpPr>
        <p:grpSpPr>
          <a:xfrm>
            <a:off x="5780784" y="1117038"/>
            <a:ext cx="4777940" cy="3597409"/>
            <a:chOff x="5780784" y="1061618"/>
            <a:chExt cx="4777940" cy="35974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88FBF7-7868-C741-9C45-23F1DA3DE268}"/>
                </a:ext>
              </a:extLst>
            </p:cNvPr>
            <p:cNvSpPr txBox="1"/>
            <p:nvPr/>
          </p:nvSpPr>
          <p:spPr>
            <a:xfrm rot="16200000">
              <a:off x="4355725" y="2486677"/>
              <a:ext cx="312711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chemeClr val="tx2"/>
                  </a:solidFill>
                  <a:latin typeface="+mn-lt"/>
                  <a:ea typeface="+mn-ea"/>
                </a:rPr>
                <a:t>On-Chip Supply Voltage (V)</a:t>
              </a:r>
              <a:endParaRPr lang="LID4096" sz="2000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9B14F2-7190-994C-9811-B9FC54CFB8F9}"/>
                </a:ext>
              </a:extLst>
            </p:cNvPr>
            <p:cNvSpPr txBox="1"/>
            <p:nvPr/>
          </p:nvSpPr>
          <p:spPr>
            <a:xfrm>
              <a:off x="8210411" y="4382028"/>
              <a:ext cx="1476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chemeClr val="tx2"/>
                  </a:solidFill>
                  <a:latin typeface="+mn-lt"/>
                  <a:ea typeface="+mn-ea"/>
                </a:rPr>
                <a:t>Time (ns)</a:t>
              </a:r>
              <a:endParaRPr lang="LID4096" sz="2000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6D8FA-8F2C-0943-8816-73931BF9B8F2}"/>
                </a:ext>
              </a:extLst>
            </p:cNvPr>
            <p:cNvSpPr txBox="1"/>
            <p:nvPr/>
          </p:nvSpPr>
          <p:spPr>
            <a:xfrm>
              <a:off x="6252802" y="1086994"/>
              <a:ext cx="4305922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100" b="1">
                  <a:solidFill>
                    <a:schemeClr val="tx2"/>
                  </a:solidFill>
                  <a:latin typeface="+mn-lt"/>
                  <a:ea typeface="+mn-ea"/>
                </a:rPr>
                <a:t>Measured di/dt event on Arm A72 SoC</a:t>
              </a:r>
              <a:endParaRPr lang="LID4096" sz="2100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7B7D1615-EA67-6B4B-94D9-7E335AF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527" y="1511414"/>
              <a:ext cx="4305922" cy="2870614"/>
            </a:xfrm>
            <a:prstGeom prst="rect">
              <a:avLst/>
            </a:prstGeom>
          </p:spPr>
        </p:pic>
      </p:grp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CFAE0301-D8CE-834A-8EB0-F78F645C8879}"/>
              </a:ext>
            </a:extLst>
          </p:cNvPr>
          <p:cNvSpPr txBox="1">
            <a:spLocks/>
          </p:cNvSpPr>
          <p:nvPr/>
        </p:nvSpPr>
        <p:spPr>
          <a:xfrm>
            <a:off x="479425" y="4820242"/>
            <a:ext cx="10721975" cy="1561509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>
                <a:solidFill>
                  <a:srgbClr val="C00000"/>
                </a:solidFill>
              </a:rPr>
              <a:t>Peak-Power mitigation </a:t>
            </a:r>
            <a:r>
              <a:rPr lang="en-GB" sz="2100" b="1"/>
              <a:t>requires accurate power</a:t>
            </a:r>
            <a:r>
              <a:rPr lang="zh-CN" altLang="en-US" sz="2100" b="1"/>
              <a:t> </a:t>
            </a:r>
            <a:r>
              <a:rPr lang="en-GB" sz="2100" b="1"/>
              <a:t>estimation to drive throttling</a:t>
            </a:r>
          </a:p>
          <a:p>
            <a:pPr lvl="1"/>
            <a:r>
              <a:rPr lang="en-GB" sz="2000"/>
              <a:t>Manually inferring proxies is very difficult in</a:t>
            </a:r>
            <a:r>
              <a:rPr lang="zh-CN" altLang="en-US" sz="2000"/>
              <a:t> </a:t>
            </a:r>
            <a:r>
              <a:rPr lang="en-US" altLang="zh-CN" sz="2000"/>
              <a:t>complex</a:t>
            </a:r>
            <a:r>
              <a:rPr lang="en-GB" sz="2000"/>
              <a:t> modern CPUs</a:t>
            </a:r>
          </a:p>
          <a:p>
            <a:r>
              <a:rPr lang="en-US" altLang="zh-CN" sz="2100" b="1"/>
              <a:t>Abrupt</a:t>
            </a:r>
            <a:r>
              <a:rPr lang="en-GB" sz="2100" b="1"/>
              <a:t> changes in CPU current-demand </a:t>
            </a:r>
            <a:r>
              <a:rPr lang="en-US" altLang="zh-CN" sz="2100" b="1"/>
              <a:t>(</a:t>
            </a:r>
            <a:r>
              <a:rPr lang="en-GB" sz="2100" b="1">
                <a:solidFill>
                  <a:srgbClr val="C00000"/>
                </a:solidFill>
              </a:rPr>
              <a:t>di/dt</a:t>
            </a:r>
            <a:r>
              <a:rPr lang="zh-CN" altLang="en-US" sz="2100" b="1">
                <a:solidFill>
                  <a:srgbClr val="C00000"/>
                </a:solidFill>
              </a:rPr>
              <a:t> </a:t>
            </a:r>
            <a:r>
              <a:rPr lang="en-US" altLang="zh-CN" sz="2100" b="1">
                <a:solidFill>
                  <a:srgbClr val="C00000"/>
                </a:solidFill>
              </a:rPr>
              <a:t>event</a:t>
            </a:r>
            <a:r>
              <a:rPr lang="en-US" altLang="zh-CN" sz="2100" b="1"/>
              <a:t>)</a:t>
            </a:r>
            <a:r>
              <a:rPr lang="zh-CN" altLang="en-US" sz="2100" b="1"/>
              <a:t> </a:t>
            </a:r>
            <a:r>
              <a:rPr lang="en-GB" sz="2100" b="1"/>
              <a:t>leading</a:t>
            </a:r>
            <a:r>
              <a:rPr lang="zh-CN" altLang="en-US" sz="2100" b="1"/>
              <a:t> </a:t>
            </a:r>
            <a:r>
              <a:rPr lang="en-US" altLang="zh-CN" sz="2100" b="1"/>
              <a:t>to</a:t>
            </a:r>
            <a:r>
              <a:rPr lang="zh-CN" altLang="en-US" sz="2100" b="1"/>
              <a:t> </a:t>
            </a:r>
            <a:r>
              <a:rPr lang="en-US" altLang="zh-CN" sz="2100" b="1"/>
              <a:t>deep</a:t>
            </a:r>
            <a:r>
              <a:rPr lang="en-GB" sz="2100" b="1"/>
              <a:t> </a:t>
            </a:r>
            <a:r>
              <a:rPr lang="en-GB" sz="2100" b="1">
                <a:solidFill>
                  <a:srgbClr val="C00000"/>
                </a:solidFill>
              </a:rPr>
              <a:t>voltage-droop</a:t>
            </a:r>
            <a:endParaRPr lang="en-GB" sz="2100" b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92ECFA-3B5A-A54D-A90F-BCF1E52F378E}"/>
              </a:ext>
            </a:extLst>
          </p:cNvPr>
          <p:cNvGrpSpPr/>
          <p:nvPr/>
        </p:nvGrpSpPr>
        <p:grpSpPr>
          <a:xfrm>
            <a:off x="331596" y="1163176"/>
            <a:ext cx="4916993" cy="3428167"/>
            <a:chOff x="331596" y="1163176"/>
            <a:chExt cx="4916993" cy="3428167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3231D15A-A493-3446-9073-FE58C253E70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26466544"/>
                </p:ext>
              </p:extLst>
            </p:nvPr>
          </p:nvGraphicFramePr>
          <p:xfrm>
            <a:off x="331596" y="1311122"/>
            <a:ext cx="4916993" cy="31271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E31B6-3A87-0644-BDB7-3CCFE1E3D0BA}"/>
                </a:ext>
              </a:extLst>
            </p:cNvPr>
            <p:cNvSpPr txBox="1"/>
            <p:nvPr/>
          </p:nvSpPr>
          <p:spPr>
            <a:xfrm>
              <a:off x="1061263" y="4314344"/>
              <a:ext cx="403713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altLang="zh-CN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Estimated</a:t>
              </a:r>
              <a:r>
                <a:rPr lang="zh-CN" altLang="en-US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altLang="zh-CN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Power</a:t>
              </a:r>
              <a:r>
                <a:rPr lang="zh-CN" altLang="en-US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altLang="zh-CN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with</a:t>
              </a:r>
              <a:r>
                <a:rPr lang="zh-CN" altLang="en-US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GB" sz="20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Manual Proxies</a:t>
              </a:r>
              <a:endParaRPr lang="LID4096" sz="2000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6E90A-638F-EB48-9AD6-4012353541CE}"/>
                </a:ext>
              </a:extLst>
            </p:cNvPr>
            <p:cNvSpPr txBox="1"/>
            <p:nvPr/>
          </p:nvSpPr>
          <p:spPr>
            <a:xfrm rot="16200000">
              <a:off x="-391992" y="2589464"/>
              <a:ext cx="22620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chemeClr val="tx2"/>
                  </a:solidFill>
                  <a:latin typeface="+mn-lt"/>
                  <a:ea typeface="+mn-ea"/>
                </a:rPr>
                <a:t>Ground Truth Power</a:t>
              </a:r>
              <a:endParaRPr lang="LID4096" sz="2000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E189C4-8C65-1A4B-BBE2-73123C426FCD}"/>
                </a:ext>
              </a:extLst>
            </p:cNvPr>
            <p:cNvSpPr txBox="1"/>
            <p:nvPr/>
          </p:nvSpPr>
          <p:spPr>
            <a:xfrm>
              <a:off x="999131" y="1163176"/>
              <a:ext cx="4161396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100" b="1">
                  <a:solidFill>
                    <a:schemeClr val="tx2"/>
                  </a:solidFill>
                  <a:latin typeface="+mn-lt"/>
                  <a:ea typeface="+mn-ea"/>
                </a:rPr>
                <a:t>Modelling power on one </a:t>
              </a:r>
              <a:r>
                <a:rPr lang="en-GB" sz="2100" b="1">
                  <a:solidFill>
                    <a:schemeClr val="tx2"/>
                  </a:solidFill>
                  <a:latin typeface="Symbol" panose="05050102010706020507" pitchFamily="18" charset="2"/>
                  <a:ea typeface="+mn-ea"/>
                </a:rPr>
                <a:t>m</a:t>
              </a:r>
              <a:r>
                <a:rPr lang="en-GB" sz="2100" b="1">
                  <a:solidFill>
                    <a:schemeClr val="tx2"/>
                  </a:solidFill>
                  <a:latin typeface="+mn-lt"/>
                  <a:ea typeface="+mn-ea"/>
                </a:rPr>
                <a:t>arch block </a:t>
              </a:r>
              <a:endParaRPr lang="LID4096" sz="2100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A00B0D7-0BAB-D54C-B1C1-705263CF575E}"/>
                </a:ext>
              </a:extLst>
            </p:cNvPr>
            <p:cNvSpPr/>
            <p:nvPr/>
          </p:nvSpPr>
          <p:spPr>
            <a:xfrm>
              <a:off x="1497800" y="1550422"/>
              <a:ext cx="1924109" cy="3211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N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Different workloads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0C5F30-8D28-AF44-9718-23E6DBD4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4219" y="1636781"/>
              <a:ext cx="190500" cy="17780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DD5DFF3-322C-CE43-8C1E-6C5F6D65FA36}"/>
                </a:ext>
              </a:extLst>
            </p:cNvPr>
            <p:cNvSpPr/>
            <p:nvPr/>
          </p:nvSpPr>
          <p:spPr>
            <a:xfrm>
              <a:off x="1209374" y="1553770"/>
              <a:ext cx="2291472" cy="324613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F7682-EA12-8D4B-A013-7D63887222A7}"/>
                </a:ext>
              </a:extLst>
            </p:cNvPr>
            <p:cNvSpPr txBox="1"/>
            <p:nvPr/>
          </p:nvSpPr>
          <p:spPr>
            <a:xfrm>
              <a:off x="3053426" y="3159465"/>
              <a:ext cx="1591911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altLang="zh-CN" b="1" kern="1200" dirty="0">
                  <a:solidFill>
                    <a:srgbClr val="D92D32"/>
                  </a:solidFill>
                  <a:latin typeface="+mn-lt"/>
                  <a:ea typeface="+mn-ea"/>
                  <a:cs typeface="+mn-cs"/>
                </a:rPr>
                <a:t>Limited</a:t>
              </a:r>
              <a:r>
                <a:rPr lang="en-US" altLang="zh-CN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 accuracy</a:t>
              </a:r>
              <a:endParaRPr lang="LID4096" b="1" kern="120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0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E29193-4DCD-4853-B5DE-EF869942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Power-Performance Trade-offs</a:t>
            </a:r>
            <a:endParaRPr lang="LID4096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9ECFD7-AD29-41F8-AE1B-CADAE7E4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Generational gains in both IPC and FMAX</a:t>
            </a:r>
          </a:p>
          <a:p>
            <a:pPr lvl="1"/>
            <a:r>
              <a:rPr lang="en-GB" dirty="0"/>
              <a:t>Wide issues queues, vector-execution</a:t>
            </a:r>
          </a:p>
          <a:p>
            <a:pPr marL="231775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Power consumption is adversely impacted</a:t>
            </a:r>
          </a:p>
          <a:p>
            <a:pPr lvl="1"/>
            <a:r>
              <a:rPr lang="en-GB" dirty="0"/>
              <a:t>Diminishing returns with scaling</a:t>
            </a:r>
          </a:p>
          <a:p>
            <a:pPr lvl="1"/>
            <a:r>
              <a:rPr lang="en-GB" dirty="0"/>
              <a:t>Increased transistor integration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Power-delivery resources not keeping pace</a:t>
            </a:r>
          </a:p>
          <a:p>
            <a:pPr lvl="1"/>
            <a:r>
              <a:rPr lang="en-GB" dirty="0"/>
              <a:t>Resistive-interconnects in scaled nodes</a:t>
            </a:r>
          </a:p>
          <a:p>
            <a:pPr lvl="1"/>
            <a:r>
              <a:rPr lang="en-GB" dirty="0"/>
              <a:t>Package-technology unable to sustain di/dt demands</a:t>
            </a:r>
            <a:endParaRPr lang="en-GB" b="1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endParaRPr lang="LID4096" dirty="0"/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DF7F602F-20D9-4825-937F-A15D5BDE5632}"/>
              </a:ext>
            </a:extLst>
          </p:cNvPr>
          <p:cNvSpPr txBox="1">
            <a:spLocks/>
          </p:cNvSpPr>
          <p:nvPr/>
        </p:nvSpPr>
        <p:spPr>
          <a:xfrm>
            <a:off x="509405" y="5537748"/>
            <a:ext cx="11737554" cy="5816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Increasing power-sensitivity drives the need for power-introspection at design and runtime</a:t>
            </a:r>
            <a:endParaRPr lang="en-GB" dirty="0">
              <a:solidFill>
                <a:srgbClr val="C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D2A34-D9CE-0B46-BF8A-11C71B5A7A15}"/>
              </a:ext>
            </a:extLst>
          </p:cNvPr>
          <p:cNvGrpSpPr/>
          <p:nvPr/>
        </p:nvGrpSpPr>
        <p:grpSpPr>
          <a:xfrm>
            <a:off x="6849477" y="971499"/>
            <a:ext cx="5534210" cy="3927371"/>
            <a:chOff x="6849477" y="971499"/>
            <a:chExt cx="5534210" cy="392737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6A3A7FB-9F09-40FF-8459-D6214C8EF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5" r="1053" b="2074"/>
            <a:stretch/>
          </p:blipFill>
          <p:spPr>
            <a:xfrm>
              <a:off x="7030391" y="1262348"/>
              <a:ext cx="5161610" cy="3299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8F9F5-454D-4321-9E44-4B7C612A0EC5}"/>
                </a:ext>
              </a:extLst>
            </p:cNvPr>
            <p:cNvSpPr txBox="1"/>
            <p:nvPr/>
          </p:nvSpPr>
          <p:spPr>
            <a:xfrm>
              <a:off x="8863807" y="3354845"/>
              <a:ext cx="3519880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100" kern="120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rPr>
                <a:t>Deep voltage-droop due to workload-driven di/dt event</a:t>
              </a:r>
              <a:endParaRPr lang="LID4096" sz="21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E022D8-BEDC-4332-8168-042FB8F40494}"/>
                </a:ext>
              </a:extLst>
            </p:cNvPr>
            <p:cNvSpPr txBox="1"/>
            <p:nvPr/>
          </p:nvSpPr>
          <p:spPr>
            <a:xfrm rot="16200000">
              <a:off x="5424418" y="2726520"/>
              <a:ext cx="312711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000" b="1" dirty="0">
                  <a:solidFill>
                    <a:schemeClr val="tx2"/>
                  </a:solidFill>
                  <a:latin typeface="+mn-lt"/>
                  <a:ea typeface="+mn-ea"/>
                </a:rPr>
                <a:t>On-Chip Supply Voltage (V)</a:t>
              </a:r>
              <a:endParaRPr lang="LID4096" sz="20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B63C1C-3EA8-40BB-ADF6-78035845BC04}"/>
                </a:ext>
              </a:extLst>
            </p:cNvPr>
            <p:cNvSpPr txBox="1"/>
            <p:nvPr/>
          </p:nvSpPr>
          <p:spPr>
            <a:xfrm>
              <a:off x="9279104" y="4621871"/>
              <a:ext cx="1476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000" b="1" dirty="0">
                  <a:solidFill>
                    <a:schemeClr val="tx2"/>
                  </a:solidFill>
                  <a:latin typeface="+mn-lt"/>
                  <a:ea typeface="+mn-ea"/>
                </a:rPr>
                <a:t>Time (ns)</a:t>
              </a:r>
              <a:endParaRPr lang="LID4096" sz="20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D28EC0-B528-4CE8-A5A3-CDC5D1081139}"/>
                </a:ext>
              </a:extLst>
            </p:cNvPr>
            <p:cNvSpPr txBox="1"/>
            <p:nvPr/>
          </p:nvSpPr>
          <p:spPr>
            <a:xfrm>
              <a:off x="7485713" y="971499"/>
              <a:ext cx="4305922" cy="2908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2100" b="1" dirty="0">
                  <a:solidFill>
                    <a:schemeClr val="tx2"/>
                  </a:solidFill>
                  <a:latin typeface="+mn-lt"/>
                  <a:ea typeface="+mn-ea"/>
                </a:rPr>
                <a:t>Measured di/dt event on Arm A72 SoC</a:t>
              </a:r>
              <a:endParaRPr lang="LID4096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21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42B702C4-525F-5C44-AFEE-0450680F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55" y="1501200"/>
            <a:ext cx="1307242" cy="463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5AF4-C188-6A46-9897-0B7C50A8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C</a:t>
            </a:r>
            <a:r>
              <a:rPr lang="en-CN"/>
              <a:t>hallenges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Both</a:t>
            </a:r>
            <a:r>
              <a:rPr lang="zh-CN" altLang="en-US"/>
              <a:t> </a:t>
            </a:r>
            <a:r>
              <a:rPr lang="en-US" altLang="zh-CN"/>
              <a:t>Design-time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Runtime</a:t>
            </a:r>
            <a:endParaRPr lang="en-CN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4A89B6A-BD28-B147-A029-5B38E244241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CN"/>
              <a:t>A unified solution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both</a:t>
            </a:r>
            <a:r>
              <a:rPr lang="zh-CN" altLang="en-US"/>
              <a:t> </a:t>
            </a:r>
            <a:r>
              <a:rPr lang="en-US" altLang="zh-CN"/>
              <a:t>scenarios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A91B8-CECB-EB49-9E76-805BC7D2D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18</a:t>
            </a:fld>
            <a:endParaRPr lang="en-CN"/>
          </a:p>
        </p:txBody>
      </p:sp>
      <p:pic>
        <p:nvPicPr>
          <p:cNvPr id="48" name="Picture 47" descr="Diagram&#10;&#10;Description automatically generated">
            <a:extLst>
              <a:ext uri="{FF2B5EF4-FFF2-40B4-BE49-F238E27FC236}">
                <a16:creationId xmlns:a16="http://schemas.microsoft.com/office/drawing/2014/main" id="{A494B488-C2EC-704B-A611-FB696EEA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540" y="3941011"/>
            <a:ext cx="5857150" cy="2062510"/>
          </a:xfrm>
          <a:prstGeom prst="rect">
            <a:avLst/>
          </a:prstGeom>
        </p:spPr>
      </p:pic>
      <p:sp>
        <p:nvSpPr>
          <p:cNvPr id="50" name="Content Placeholder 43">
            <a:extLst>
              <a:ext uri="{FF2B5EF4-FFF2-40B4-BE49-F238E27FC236}">
                <a16:creationId xmlns:a16="http://schemas.microsoft.com/office/drawing/2014/main" id="{9EC4C5F3-3726-A241-A37F-0584EE2FB9C9}"/>
              </a:ext>
            </a:extLst>
          </p:cNvPr>
          <p:cNvSpPr txBox="1">
            <a:spLocks/>
          </p:cNvSpPr>
          <p:nvPr/>
        </p:nvSpPr>
        <p:spPr>
          <a:xfrm>
            <a:off x="5888736" y="2267660"/>
            <a:ext cx="6094151" cy="1515014"/>
          </a:xfrm>
          <a:prstGeom prst="rect">
            <a:avLst/>
          </a:prstGeom>
        </p:spPr>
        <p:txBody>
          <a:bodyPr/>
          <a:lstStyle>
            <a:lvl1pPr marL="342000" indent="-342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1161C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1161C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B050"/>
                </a:solidFill>
              </a:rPr>
              <a:t>Fast</a:t>
            </a:r>
            <a:r>
              <a:rPr lang="en-GB" dirty="0"/>
              <a:t>, yet </a:t>
            </a:r>
            <a:r>
              <a:rPr lang="en-GB" b="1" dirty="0">
                <a:solidFill>
                  <a:srgbClr val="00B050"/>
                </a:solidFill>
              </a:rPr>
              <a:t>accurate</a:t>
            </a:r>
            <a:r>
              <a:rPr lang="en-GB" dirty="0"/>
              <a:t> </a:t>
            </a:r>
            <a:r>
              <a:rPr lang="en-US" altLang="zh-CN" u="sng" dirty="0"/>
              <a:t>design-time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endParaRPr lang="en-GB" dirty="0"/>
          </a:p>
          <a:p>
            <a:r>
              <a:rPr lang="en-US" altLang="zh-CN" b="1" dirty="0">
                <a:solidFill>
                  <a:srgbClr val="00B050"/>
                </a:solidFill>
              </a:rPr>
              <a:t>Low-cost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accurate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u="sng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Design-agnostic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automated</a:t>
            </a:r>
            <a:r>
              <a:rPr lang="en-GB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E26AE03-A3B7-6E4C-A8B7-FBC1EB9BB7F9}"/>
              </a:ext>
            </a:extLst>
          </p:cNvPr>
          <p:cNvSpPr txBox="1">
            <a:spLocks/>
          </p:cNvSpPr>
          <p:nvPr/>
        </p:nvSpPr>
        <p:spPr>
          <a:xfrm>
            <a:off x="5815584" y="1641599"/>
            <a:ext cx="6185592" cy="561600"/>
          </a:xfrm>
          <a:prstGeom prst="rect">
            <a:avLst/>
          </a:prstGeom>
        </p:spPr>
        <p:txBody>
          <a:bodyPr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rgbClr val="1161C6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APOLLO:</a:t>
            </a:r>
            <a:r>
              <a:rPr lang="zh-CN" altLang="en-US"/>
              <a:t> </a:t>
            </a:r>
            <a:r>
              <a:rPr lang="en-US" altLang="zh-CN"/>
              <a:t>A Unified Power Modeling Framework</a:t>
            </a:r>
            <a:endParaRPr lang="en-CN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3B26D34-7AFF-7D43-AA48-7DB678E59576}"/>
              </a:ext>
            </a:extLst>
          </p:cNvPr>
          <p:cNvSpPr txBox="1">
            <a:spLocks/>
          </p:cNvSpPr>
          <p:nvPr/>
        </p:nvSpPr>
        <p:spPr>
          <a:xfrm>
            <a:off x="278062" y="2074793"/>
            <a:ext cx="5207834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Design-time Power Simulation </a:t>
            </a:r>
            <a:r>
              <a:rPr lang="en-GB" dirty="0">
                <a:solidFill>
                  <a:schemeClr val="tx1"/>
                </a:solidFill>
              </a:rPr>
              <a:t>Trade-offs </a:t>
            </a:r>
          </a:p>
          <a:p>
            <a:pPr algn="r"/>
            <a:r>
              <a:rPr lang="en-GB" dirty="0">
                <a:solidFill>
                  <a:schemeClr val="tx1"/>
                </a:solidFill>
              </a:rPr>
              <a:t>(Qualitative)</a:t>
            </a:r>
            <a:endParaRPr lang="LID4096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5A9B8A-6EA9-E443-99AD-44AF874A998F}"/>
              </a:ext>
            </a:extLst>
          </p:cNvPr>
          <p:cNvCxnSpPr/>
          <p:nvPr/>
        </p:nvCxnSpPr>
        <p:spPr>
          <a:xfrm flipV="1">
            <a:off x="615750" y="2543885"/>
            <a:ext cx="0" cy="2515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B741D3-0840-3646-92FF-25E6DBE87AE3}"/>
              </a:ext>
            </a:extLst>
          </p:cNvPr>
          <p:cNvCxnSpPr/>
          <p:nvPr/>
        </p:nvCxnSpPr>
        <p:spPr>
          <a:xfrm>
            <a:off x="610762" y="5059988"/>
            <a:ext cx="4704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4C7570-D77C-5348-87B2-F10B97208CF2}"/>
              </a:ext>
            </a:extLst>
          </p:cNvPr>
          <p:cNvSpPr txBox="1"/>
          <p:nvPr/>
        </p:nvSpPr>
        <p:spPr>
          <a:xfrm rot="16200000">
            <a:off x="-837383" y="3635456"/>
            <a:ext cx="243900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>
                <a:solidFill>
                  <a:srgbClr val="333E48"/>
                </a:solidFill>
                <a:latin typeface="Calibri"/>
              </a:rPr>
              <a:t>Low 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Accuracy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   High</a:t>
            </a:r>
            <a:endParaRPr kumimoji="0" lang="LID4096" b="1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FD728C-3440-D243-BFCD-A6450565C42A}"/>
              </a:ext>
            </a:extLst>
          </p:cNvPr>
          <p:cNvSpPr txBox="1"/>
          <p:nvPr/>
        </p:nvSpPr>
        <p:spPr>
          <a:xfrm>
            <a:off x="3442573" y="3103149"/>
            <a:ext cx="1940659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rPr>
              <a:t>Netlist</a:t>
            </a:r>
            <a:r>
              <a:rPr lang="en-GB" sz="2100" dirty="0">
                <a:latin typeface="Calibri"/>
              </a:rPr>
              <a:t> Simulation</a:t>
            </a:r>
            <a:endParaRPr kumimoji="0" lang="en-GB" sz="2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B9F0B0-1BA2-8941-951F-600AE507AD54}"/>
              </a:ext>
            </a:extLst>
          </p:cNvPr>
          <p:cNvSpPr txBox="1"/>
          <p:nvPr/>
        </p:nvSpPr>
        <p:spPr>
          <a:xfrm>
            <a:off x="4496911" y="5104348"/>
            <a:ext cx="60061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weeks</a:t>
            </a:r>
            <a:endParaRPr kumimoji="0" lang="LID4096" b="1" i="0" u="none" strike="noStrike" kern="1200" cap="none" spc="0" normalizeH="0" baseline="0" noProof="0" err="1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6584C1-C740-A441-9398-840D47AC7037}"/>
              </a:ext>
            </a:extLst>
          </p:cNvPr>
          <p:cNvSpPr txBox="1"/>
          <p:nvPr/>
        </p:nvSpPr>
        <p:spPr>
          <a:xfrm>
            <a:off x="2279360" y="5104348"/>
            <a:ext cx="540597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hours</a:t>
            </a:r>
            <a:endParaRPr kumimoji="0" lang="LID4096" b="1" i="0" u="none" strike="noStrike" kern="1200" cap="none" spc="0" normalizeH="0" baseline="0" noProof="0" err="1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E25103-A86C-A440-B85C-C56E52FD62C5}"/>
              </a:ext>
            </a:extLst>
          </p:cNvPr>
          <p:cNvSpPr txBox="1"/>
          <p:nvPr/>
        </p:nvSpPr>
        <p:spPr>
          <a:xfrm>
            <a:off x="3453698" y="5104348"/>
            <a:ext cx="43197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days</a:t>
            </a:r>
            <a:endParaRPr kumimoji="0" lang="LID4096" b="1" i="0" u="none" strike="noStrike" kern="1200" cap="none" spc="0" normalizeH="0" baseline="0" noProof="0" err="1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80C79E-60E4-9B49-AB0D-F8FF871E7E4F}"/>
              </a:ext>
            </a:extLst>
          </p:cNvPr>
          <p:cNvSpPr txBox="1"/>
          <p:nvPr/>
        </p:nvSpPr>
        <p:spPr>
          <a:xfrm>
            <a:off x="838795" y="5104348"/>
            <a:ext cx="774636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minutes</a:t>
            </a:r>
            <a:endParaRPr kumimoji="0" lang="LID4096" b="1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132A2A-512C-FF4C-B6B1-353A5AD91B34}"/>
              </a:ext>
            </a:extLst>
          </p:cNvPr>
          <p:cNvSpPr txBox="1"/>
          <p:nvPr/>
        </p:nvSpPr>
        <p:spPr>
          <a:xfrm>
            <a:off x="2651963" y="5395815"/>
            <a:ext cx="78707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Speed</a:t>
            </a:r>
            <a:endParaRPr kumimoji="0" lang="LID4096" sz="2400" b="1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98BCF4-3B61-1949-921F-110EF9B8C8ED}"/>
              </a:ext>
            </a:extLst>
          </p:cNvPr>
          <p:cNvSpPr txBox="1"/>
          <p:nvPr/>
        </p:nvSpPr>
        <p:spPr>
          <a:xfrm>
            <a:off x="2388352" y="3564674"/>
            <a:ext cx="163634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RTL-</a:t>
            </a:r>
            <a:r>
              <a:rPr kumimoji="0" lang="en-US" altLang="zh-CN" sz="2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Simulation</a:t>
            </a:r>
            <a:endParaRPr kumimoji="0" lang="LID4096" sz="21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7DD3537-0B52-C64B-B72D-60EEF525A9AC}"/>
              </a:ext>
            </a:extLst>
          </p:cNvPr>
          <p:cNvGrpSpPr/>
          <p:nvPr/>
        </p:nvGrpSpPr>
        <p:grpSpPr>
          <a:xfrm>
            <a:off x="1015988" y="2313958"/>
            <a:ext cx="2956992" cy="1229199"/>
            <a:chOff x="1092292" y="2396157"/>
            <a:chExt cx="2956992" cy="12291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D8340E-F011-8643-9A97-2668F1A23AB9}"/>
                </a:ext>
              </a:extLst>
            </p:cNvPr>
            <p:cNvSpPr txBox="1"/>
            <p:nvPr/>
          </p:nvSpPr>
          <p:spPr>
            <a:xfrm>
              <a:off x="1092292" y="3376057"/>
              <a:ext cx="765402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APOLLO</a:t>
              </a:r>
              <a:endParaRPr kumimoji="0" lang="LID4096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B7C438-53D4-4F41-B2ED-F69228303EDF}"/>
                </a:ext>
              </a:extLst>
            </p:cNvPr>
            <p:cNvSpPr txBox="1"/>
            <p:nvPr/>
          </p:nvSpPr>
          <p:spPr>
            <a:xfrm>
              <a:off x="1092292" y="2396157"/>
              <a:ext cx="2956992" cy="609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200" b="1" dirty="0">
                  <a:solidFill>
                    <a:schemeClr val="accent1"/>
                  </a:solidFill>
                  <a:latin typeface="+mn-lt"/>
                  <a:ea typeface="+mn-ea"/>
                </a:rPr>
                <a:t>High accuracy &amp; fast speed</a:t>
              </a:r>
              <a:endParaRPr lang="en-US" sz="2200" b="1" kern="12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46C7BB-1EF7-1249-B8B8-C6241FC7B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016" y="2665835"/>
              <a:ext cx="633063" cy="37150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C657BB2-5E03-FB4B-9479-BD3C546BD04A}"/>
              </a:ext>
            </a:extLst>
          </p:cNvPr>
          <p:cNvSpPr txBox="1"/>
          <p:nvPr/>
        </p:nvSpPr>
        <p:spPr>
          <a:xfrm>
            <a:off x="800591" y="4360380"/>
            <a:ext cx="193989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100" dirty="0">
                <a:latin typeface="Calibri"/>
              </a:rPr>
              <a:t>Arch Event-based</a:t>
            </a:r>
            <a:endParaRPr kumimoji="0" lang="LID4096" sz="21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F083FE3-CA29-E344-AC98-2FB98F4A6EDD}"/>
              </a:ext>
            </a:extLst>
          </p:cNvPr>
          <p:cNvSpPr/>
          <p:nvPr/>
        </p:nvSpPr>
        <p:spPr>
          <a:xfrm>
            <a:off x="1271834" y="2911500"/>
            <a:ext cx="275936" cy="28786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D37FBCA-5518-F640-81A4-0670B39C51C2}"/>
              </a:ext>
            </a:extLst>
          </p:cNvPr>
          <p:cNvSpPr/>
          <p:nvPr/>
        </p:nvSpPr>
        <p:spPr>
          <a:xfrm>
            <a:off x="4242274" y="2781009"/>
            <a:ext cx="275936" cy="287867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44069BF-4794-F84A-9783-86FCC40E5BC6}"/>
              </a:ext>
            </a:extLst>
          </p:cNvPr>
          <p:cNvSpPr/>
          <p:nvPr/>
        </p:nvSpPr>
        <p:spPr>
          <a:xfrm>
            <a:off x="3062910" y="3228617"/>
            <a:ext cx="275936" cy="287867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7F8A717-0D35-394D-B0FC-0C6C9CEAE18D}"/>
              </a:ext>
            </a:extLst>
          </p:cNvPr>
          <p:cNvSpPr/>
          <p:nvPr/>
        </p:nvSpPr>
        <p:spPr>
          <a:xfrm>
            <a:off x="1088145" y="4038240"/>
            <a:ext cx="275936" cy="287867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054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9664-91F7-D948-8B78-649F6979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Accuracy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Design-Time</a:t>
            </a:r>
            <a:r>
              <a:rPr lang="zh-CN" altLang="en-US"/>
              <a:t> </a:t>
            </a:r>
            <a:r>
              <a:rPr lang="en-US" altLang="zh-CN"/>
              <a:t>Power</a:t>
            </a:r>
            <a:r>
              <a:rPr lang="zh-CN" altLang="en-US"/>
              <a:t> </a:t>
            </a:r>
            <a:r>
              <a:rPr lang="en-US" altLang="zh-CN"/>
              <a:t>Model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EEC12-9B6F-0445-8E78-538941754892}"/>
                  </a:ext>
                </a:extLst>
              </p:cNvPr>
              <p:cNvSpPr txBox="1"/>
              <p:nvPr/>
            </p:nvSpPr>
            <p:spPr>
              <a:xfrm>
                <a:off x="1636539" y="1236778"/>
                <a:ext cx="684346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400"/>
                  <a:t>Per-cycle prediction</a:t>
                </a:r>
                <a:r>
                  <a:rPr lang="zh-CN" altLang="en-US" sz="2400"/>
                  <a:t> </a:t>
                </a:r>
                <a:r>
                  <a:rPr lang="en-US" altLang="zh-CN" sz="2400"/>
                  <a:t>from</a:t>
                </a:r>
                <a:r>
                  <a:rPr lang="zh-CN" altLang="en-US" sz="2400"/>
                  <a:t> </a:t>
                </a:r>
                <a:r>
                  <a:rPr lang="en-US" altLang="zh-CN" sz="2400"/>
                  <a:t>APOLLO</a:t>
                </a:r>
                <a:r>
                  <a:rPr lang="zh-CN" altLang="en-US" sz="2400"/>
                  <a:t> </a:t>
                </a:r>
                <a:r>
                  <a:rPr lang="en-US" altLang="zh-CN" sz="2400"/>
                  <a:t>with</a:t>
                </a:r>
                <a:r>
                  <a:rPr lang="zh-CN" altLang="en-US" sz="240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sz="2400"/>
                  <a:t>=159</a:t>
                </a:r>
                <a:r>
                  <a:rPr lang="zh-CN" altLang="en-US" sz="2400"/>
                  <a:t> </a:t>
                </a:r>
                <a:r>
                  <a:rPr lang="en-US" altLang="zh-CN" sz="2400"/>
                  <a:t>proxies</a:t>
                </a:r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EEC12-9B6F-0445-8E78-53894175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39" y="1236778"/>
                <a:ext cx="6843460" cy="332399"/>
              </a:xfrm>
              <a:prstGeom prst="rect">
                <a:avLst/>
              </a:prstGeom>
              <a:blipFill>
                <a:blip r:embed="rId3"/>
                <a:stretch>
                  <a:fillRect l="-1296" t="-37037" r="-1296" b="-5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C52CD3-4808-E246-8B92-CD1E0F960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3" y="1553403"/>
            <a:ext cx="8999085" cy="3006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19AC8-DC42-0442-A65E-2E49A5C42B20}"/>
              </a:ext>
            </a:extLst>
          </p:cNvPr>
          <p:cNvSpPr txBox="1"/>
          <p:nvPr/>
        </p:nvSpPr>
        <p:spPr>
          <a:xfrm>
            <a:off x="9366217" y="2351433"/>
            <a:ext cx="178895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MAE = 7.1</a:t>
            </a:r>
            <a:r>
              <a:rPr lang="en-US" altLang="zh-CN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9</a:t>
            </a: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R</a:t>
            </a:r>
            <a:r>
              <a:rPr lang="en-US" sz="2100" b="1" baseline="30000">
                <a:solidFill>
                  <a:schemeClr val="tx2"/>
                </a:solidFill>
                <a:latin typeface="+mn-lt"/>
                <a:ea typeface="+mn-ea"/>
              </a:rPr>
              <a:t>2</a:t>
            </a: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 = 0.95</a:t>
            </a:r>
            <a:r>
              <a:rPr lang="en-US" altLang="zh-CN" sz="2100">
                <a:solidFill>
                  <a:schemeClr val="tx2"/>
                </a:solidFill>
                <a:latin typeface="+mn-lt"/>
                <a:ea typeface="+mn-ea"/>
              </a:rPr>
              <a:t>3</a:t>
            </a:r>
            <a:endParaRPr lang="en-US" sz="2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D84A507-BF4D-4843-87DD-117B692DD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9425" y="6439218"/>
            <a:ext cx="2743200" cy="231775"/>
          </a:xfrm>
        </p:spPr>
        <p:txBody>
          <a:bodyPr/>
          <a:lstStyle/>
          <a:p>
            <a:fld id="{A559C790-290C-A040-B331-07958D38869F}" type="slidenum">
              <a:rPr lang="en-CN" smtClean="0"/>
              <a:t>19</a:t>
            </a:fld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2A18C-7012-F548-BC19-39388590B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61" y="5194826"/>
            <a:ext cx="1487491" cy="1313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318D3-9ADB-634F-A252-D1E16FBF6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31" y="4746054"/>
            <a:ext cx="2761228" cy="179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334247-2DDB-7246-8249-9752B9707A0E}"/>
              </a:ext>
            </a:extLst>
          </p:cNvPr>
          <p:cNvSpPr txBox="1"/>
          <p:nvPr/>
        </p:nvSpPr>
        <p:spPr>
          <a:xfrm>
            <a:off x="3499433" y="6023298"/>
            <a:ext cx="237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2">
                    <a:lumMod val="25000"/>
                  </a:schemeClr>
                </a:solidFill>
              </a:rPr>
              <a:t>Neoverse</a:t>
            </a: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bg2">
                    <a:lumMod val="25000"/>
                  </a:schemeClr>
                </a:solidFill>
              </a:rPr>
              <a:t>N1</a:t>
            </a: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bg2">
                    <a:lumMod val="25000"/>
                  </a:schemeClr>
                </a:solidFill>
              </a:rPr>
              <a:t>(infra)</a:t>
            </a:r>
          </a:p>
          <a:p>
            <a:r>
              <a:rPr lang="en-US" altLang="zh-CN" sz="1600">
                <a:solidFill>
                  <a:schemeClr val="bg2">
                    <a:lumMod val="25000"/>
                  </a:schemeClr>
                </a:solidFill>
              </a:rPr>
              <a:t>Deployed</a:t>
            </a:r>
            <a:r>
              <a:rPr lang="zh-CN" altLang="en-US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zh-CN" altLang="en-US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bg2">
                    <a:lumMod val="25000"/>
                  </a:schemeClr>
                </a:solidFill>
              </a:rPr>
              <a:t>AWS</a:t>
            </a:r>
            <a:r>
              <a:rPr lang="zh-CN" altLang="en-US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Graviton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CF63C-DD4C-9F48-A4ED-2E38550C6DD1}"/>
              </a:ext>
            </a:extLst>
          </p:cNvPr>
          <p:cNvSpPr txBox="1"/>
          <p:nvPr/>
        </p:nvSpPr>
        <p:spPr>
          <a:xfrm>
            <a:off x="7777194" y="5997366"/>
            <a:ext cx="2578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Cortex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A77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(mobile)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Deployed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Snapdragon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865</a:t>
            </a:r>
            <a:endParaRPr lang="en-CN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4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588518C2-B4C6-194C-B07E-25B4E654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61" y="1452288"/>
            <a:ext cx="1307242" cy="463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4DD8E3-920A-2B47-8076-E0D9BA3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Chip</a:t>
            </a:r>
            <a:r>
              <a:rPr lang="zh-CN" altLang="en-US"/>
              <a:t> </a:t>
            </a:r>
            <a:r>
              <a:rPr lang="en-US" altLang="zh-CN"/>
              <a:t>Design</a:t>
            </a:r>
            <a:r>
              <a:rPr lang="zh-CN" altLang="en-US"/>
              <a:t> </a:t>
            </a:r>
            <a:r>
              <a:rPr lang="en-US" altLang="zh-CN"/>
              <a:t>Challenges</a:t>
            </a:r>
            <a:endParaRPr lang="en-C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C44A0-B5D6-5C43-95C6-D030764F95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Diminishing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gain and </a:t>
            </a:r>
            <a:r>
              <a:rPr lang="en-CN" altLang="zh-CN"/>
              <a:t>i</a:t>
            </a:r>
            <a:r>
              <a:rPr lang="en-CN"/>
              <a:t>ncreasing design cost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43309-0711-984F-B4BB-B54CEDBD2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2</a:t>
            </a:fld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A08DFB-8E29-014C-9845-7A1805D2ADE8}"/>
              </a:ext>
            </a:extLst>
          </p:cNvPr>
          <p:cNvSpPr/>
          <p:nvPr/>
        </p:nvSpPr>
        <p:spPr>
          <a:xfrm>
            <a:off x="117290" y="1640605"/>
            <a:ext cx="5686170" cy="37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tx1"/>
                </a:solidFill>
              </a:rPr>
              <a:t>Per-Core</a:t>
            </a:r>
            <a:r>
              <a:rPr lang="zh-CN" altLang="en-US" sz="2400" b="1">
                <a:solidFill>
                  <a:schemeClr val="tx1"/>
                </a:solidFill>
              </a:rPr>
              <a:t> </a:t>
            </a:r>
            <a:r>
              <a:rPr lang="en-US" altLang="zh-CN" sz="2400" b="1">
                <a:solidFill>
                  <a:schemeClr val="tx1"/>
                </a:solidFill>
              </a:rPr>
              <a:t>Performance</a:t>
            </a:r>
            <a:r>
              <a:rPr lang="zh-CN" altLang="en-US" sz="2400" b="1">
                <a:solidFill>
                  <a:schemeClr val="tx1"/>
                </a:solidFill>
              </a:rPr>
              <a:t> </a:t>
            </a:r>
            <a:r>
              <a:rPr lang="en-US" altLang="zh-CN" sz="2400" b="1">
                <a:solidFill>
                  <a:schemeClr val="tx1"/>
                </a:solidFill>
              </a:rPr>
              <a:t>Gain</a:t>
            </a:r>
            <a:r>
              <a:rPr lang="zh-CN" altLang="en-US" sz="2400" b="1">
                <a:solidFill>
                  <a:schemeClr val="tx1"/>
                </a:solidFill>
              </a:rPr>
              <a:t> </a:t>
            </a:r>
            <a:r>
              <a:rPr lang="en-CN" sz="2400" b="1">
                <a:solidFill>
                  <a:schemeClr val="tx1"/>
                </a:solidFill>
              </a:rPr>
              <a:t>is </a:t>
            </a:r>
            <a:r>
              <a:rPr lang="en-US" altLang="zh-CN" sz="2400" b="1">
                <a:solidFill>
                  <a:srgbClr val="D92D32"/>
                </a:solidFill>
              </a:rPr>
              <a:t>Diminishing</a:t>
            </a:r>
            <a:r>
              <a:rPr lang="en-CN" sz="2400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6C9E7-820B-554A-AFD6-5C7439A17A1E}"/>
              </a:ext>
            </a:extLst>
          </p:cNvPr>
          <p:cNvSpPr txBox="1"/>
          <p:nvPr/>
        </p:nvSpPr>
        <p:spPr>
          <a:xfrm>
            <a:off x="246663" y="5702766"/>
            <a:ext cx="523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Partially</a:t>
            </a:r>
            <a:r>
              <a:rPr lang="zh-CN" altLang="en-US" sz="1400"/>
              <a:t> </a:t>
            </a:r>
            <a:r>
              <a:rPr lang="en-US" altLang="zh-CN" sz="1400"/>
              <a:t>collected</a:t>
            </a:r>
            <a:r>
              <a:rPr lang="zh-CN" altLang="en-US" sz="1400"/>
              <a:t> </a:t>
            </a:r>
            <a:r>
              <a:rPr lang="en-US" altLang="zh-CN" sz="1400"/>
              <a:t>by</a:t>
            </a:r>
            <a:r>
              <a:rPr lang="zh-CN" altLang="en-US" sz="1400"/>
              <a:t> </a:t>
            </a:r>
            <a:r>
              <a:rPr lang="en-US" sz="1400"/>
              <a:t>M. Horowitz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Plotted</a:t>
            </a:r>
            <a:r>
              <a:rPr lang="zh-CN" altLang="en-US" sz="1400"/>
              <a:t> </a:t>
            </a:r>
            <a:r>
              <a:rPr lang="en-US" altLang="zh-CN" sz="1400"/>
              <a:t>by</a:t>
            </a:r>
            <a:r>
              <a:rPr lang="zh-CN" altLang="en-US" sz="1400"/>
              <a:t> </a:t>
            </a:r>
            <a:r>
              <a:rPr lang="en-US" altLang="zh-CN" sz="1400"/>
              <a:t>Karl</a:t>
            </a:r>
            <a:r>
              <a:rPr lang="zh-CN" altLang="en-US" sz="1400"/>
              <a:t> </a:t>
            </a:r>
            <a:r>
              <a:rPr lang="en-US" altLang="zh-CN" sz="1400"/>
              <a:t>Rupp,</a:t>
            </a:r>
            <a:r>
              <a:rPr lang="zh-CN" altLang="en-US" sz="1400"/>
              <a:t> </a:t>
            </a:r>
            <a:r>
              <a:rPr lang="en-US" altLang="zh-CN" sz="1400"/>
              <a:t>2020</a:t>
            </a:r>
            <a:endParaRPr lang="en-CN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F4060-0D58-9F43-8EC2-3F874A573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31" b="6374"/>
          <a:stretch/>
        </p:blipFill>
        <p:spPr>
          <a:xfrm>
            <a:off x="53488" y="2102893"/>
            <a:ext cx="5931963" cy="3233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DD239F-AD7C-D042-B890-DDAABEA31F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82" t="-1707" r="17083" b="96042"/>
          <a:stretch/>
        </p:blipFill>
        <p:spPr>
          <a:xfrm>
            <a:off x="1048881" y="5318575"/>
            <a:ext cx="3806288" cy="200827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F779E8BB-A01A-3446-8E72-B2EB39F6F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5492" y="2150065"/>
            <a:ext cx="5784112" cy="30799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FFC9EFA-9B65-8649-ACF0-169B7B5A347E}"/>
              </a:ext>
            </a:extLst>
          </p:cNvPr>
          <p:cNvSpPr/>
          <p:nvPr/>
        </p:nvSpPr>
        <p:spPr>
          <a:xfrm>
            <a:off x="7151336" y="1688089"/>
            <a:ext cx="4370832" cy="37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400" b="1">
                <a:solidFill>
                  <a:schemeClr val="tx1"/>
                </a:solidFill>
              </a:rPr>
              <a:t>Design Cost is </a:t>
            </a:r>
            <a:r>
              <a:rPr lang="en-CN" sz="2400" b="1">
                <a:solidFill>
                  <a:srgbClr val="D92D32"/>
                </a:solidFill>
              </a:rPr>
              <a:t>Skyrocketing</a:t>
            </a:r>
            <a:r>
              <a:rPr lang="en-CN" sz="2400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475AF-44E2-1F43-BB23-7624299BA468}"/>
              </a:ext>
            </a:extLst>
          </p:cNvPr>
          <p:cNvSpPr txBox="1"/>
          <p:nvPr/>
        </p:nvSpPr>
        <p:spPr>
          <a:xfrm>
            <a:off x="6924332" y="5675116"/>
            <a:ext cx="388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International Business Strategies</a:t>
            </a:r>
            <a:r>
              <a:rPr lang="en-US" altLang="zh-CN" b="1"/>
              <a:t>, 2020</a:t>
            </a:r>
            <a:endParaRPr lang="en-CN" b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45774-E69A-A845-ACD3-607C66BF83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776" b="21920"/>
          <a:stretch/>
        </p:blipFill>
        <p:spPr>
          <a:xfrm>
            <a:off x="6396879" y="1696931"/>
            <a:ext cx="707356" cy="398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15278B-E99C-D145-94EF-0DA928F6EEF3}"/>
              </a:ext>
            </a:extLst>
          </p:cNvPr>
          <p:cNvSpPr txBox="1"/>
          <p:nvPr/>
        </p:nvSpPr>
        <p:spPr>
          <a:xfrm>
            <a:off x="7891616" y="5215678"/>
            <a:ext cx="2113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0A3A91"/>
                </a:solidFill>
              </a:rPr>
              <a:t>(Not</a:t>
            </a:r>
            <a:r>
              <a:rPr lang="zh-CN" altLang="en-US" sz="1200" b="1">
                <a:solidFill>
                  <a:srgbClr val="0A3A91"/>
                </a:solidFill>
              </a:rPr>
              <a:t> </a:t>
            </a:r>
            <a:r>
              <a:rPr lang="en-US" altLang="zh-CN" sz="1200" b="1">
                <a:solidFill>
                  <a:srgbClr val="0A3A91"/>
                </a:solidFill>
              </a:rPr>
              <a:t>including manufacturing)</a:t>
            </a:r>
            <a:endParaRPr lang="en-CN" sz="1200" b="1">
              <a:solidFill>
                <a:srgbClr val="0A3A91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1116239-FF73-AE42-8DAF-4F6E8F3F53DE}"/>
              </a:ext>
            </a:extLst>
          </p:cNvPr>
          <p:cNvSpPr/>
          <p:nvPr/>
        </p:nvSpPr>
        <p:spPr>
          <a:xfrm rot="17744545">
            <a:off x="10642948" y="2269786"/>
            <a:ext cx="1099386" cy="331715"/>
          </a:xfrm>
          <a:prstGeom prst="rightArrow">
            <a:avLst>
              <a:gd name="adj1" fmla="val 50000"/>
              <a:gd name="adj2" fmla="val 130597"/>
            </a:avLst>
          </a:prstGeom>
          <a:solidFill>
            <a:srgbClr val="D92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BE0FBE1E-8E96-2E42-A591-0D09C89755BF}"/>
              </a:ext>
            </a:extLst>
          </p:cNvPr>
          <p:cNvSpPr/>
          <p:nvPr/>
        </p:nvSpPr>
        <p:spPr>
          <a:xfrm>
            <a:off x="4017362" y="3767973"/>
            <a:ext cx="1099386" cy="331715"/>
          </a:xfrm>
          <a:prstGeom prst="rightArrow">
            <a:avLst>
              <a:gd name="adj1" fmla="val 50000"/>
              <a:gd name="adj2" fmla="val 130597"/>
            </a:avLst>
          </a:prstGeom>
          <a:solidFill>
            <a:srgbClr val="D92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3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24" grpId="0" animBg="1"/>
      <p:bldP spid="26" grpId="0"/>
      <p:bldP spid="30" grpId="0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89B9-C067-034F-831B-C0D110F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Takeaway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7F2A9-E7E3-254C-A281-29E09386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1170000"/>
            <a:ext cx="10214794" cy="4950000"/>
          </a:xfrm>
        </p:spPr>
        <p:txBody>
          <a:bodyPr/>
          <a:lstStyle/>
          <a:p>
            <a:r>
              <a:rPr lang="en-CN"/>
              <a:t>Problem: Increasing Challenges in Chip Design</a:t>
            </a:r>
          </a:p>
          <a:p>
            <a:pPr lvl="1"/>
            <a:r>
              <a:rPr lang="en-CN"/>
              <a:t>Cost, </a:t>
            </a:r>
            <a:r>
              <a:rPr lang="en-US" altLang="zh-CN"/>
              <a:t>t</a:t>
            </a:r>
            <a:r>
              <a:rPr lang="en-CN"/>
              <a:t>ime-to-</a:t>
            </a:r>
            <a:r>
              <a:rPr lang="en-US" altLang="zh-CN"/>
              <a:t>m</a:t>
            </a:r>
            <a:r>
              <a:rPr lang="en-CN"/>
              <a:t>arket, </a:t>
            </a:r>
            <a:r>
              <a:rPr lang="en-US" altLang="zh-CN"/>
              <a:t>r</a:t>
            </a:r>
            <a:r>
              <a:rPr lang="en-CN"/>
              <a:t>eliance on </a:t>
            </a:r>
            <a:r>
              <a:rPr lang="en-US" altLang="zh-CN"/>
              <a:t>d</a:t>
            </a:r>
            <a:r>
              <a:rPr lang="en-CN"/>
              <a:t>esigners, </a:t>
            </a:r>
            <a:r>
              <a:rPr lang="en-US" altLang="zh-CN"/>
              <a:t>d</a:t>
            </a:r>
            <a:r>
              <a:rPr lang="en-CN"/>
              <a:t>iminishing </a:t>
            </a:r>
            <a:r>
              <a:rPr lang="en-US" altLang="zh-CN"/>
              <a:t>p</a:t>
            </a:r>
            <a:r>
              <a:rPr lang="en-CN"/>
              <a:t>erformance </a:t>
            </a:r>
            <a:r>
              <a:rPr lang="en-US" altLang="zh-CN"/>
              <a:t>r</a:t>
            </a:r>
            <a:r>
              <a:rPr lang="en-CN"/>
              <a:t>eturn, ……</a:t>
            </a:r>
          </a:p>
          <a:p>
            <a:r>
              <a:rPr lang="en-US" altLang="zh-CN" b="1">
                <a:solidFill>
                  <a:srgbClr val="00B050"/>
                </a:solidFill>
              </a:rPr>
              <a:t>ML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chip</a:t>
            </a:r>
            <a:r>
              <a:rPr lang="zh-CN" altLang="en-US"/>
              <a:t> </a:t>
            </a:r>
            <a:r>
              <a:rPr lang="en-US" altLang="zh-CN"/>
              <a:t>design </a:t>
            </a:r>
          </a:p>
          <a:p>
            <a:pPr lvl="1"/>
            <a:r>
              <a:rPr lang="en-CN"/>
              <a:t>Less </a:t>
            </a:r>
            <a:r>
              <a:rPr lang="en-US" altLang="zh-CN"/>
              <a:t>s</a:t>
            </a:r>
            <a:r>
              <a:rPr lang="en-CN"/>
              <a:t>imulation </a:t>
            </a:r>
            <a:r>
              <a:rPr lang="en-US" altLang="zh-CN"/>
              <a:t>t</a:t>
            </a:r>
            <a:r>
              <a:rPr lang="en-CN"/>
              <a:t>ime, </a:t>
            </a:r>
            <a:r>
              <a:rPr lang="en-US" altLang="zh-CN"/>
              <a:t>faster</a:t>
            </a:r>
            <a:r>
              <a:rPr lang="zh-CN" altLang="en-US"/>
              <a:t> </a:t>
            </a:r>
            <a:r>
              <a:rPr lang="en-US" altLang="zh-CN"/>
              <a:t>feedback</a:t>
            </a:r>
            <a:r>
              <a:rPr lang="en-CN"/>
              <a:t>, </a:t>
            </a:r>
            <a:r>
              <a:rPr lang="en-US" altLang="zh-CN"/>
              <a:t>l</a:t>
            </a:r>
            <a:r>
              <a:rPr lang="en-CN"/>
              <a:t>ess </a:t>
            </a:r>
            <a:r>
              <a:rPr lang="en-US" altLang="zh-CN"/>
              <a:t>d</a:t>
            </a:r>
            <a:r>
              <a:rPr lang="en-CN"/>
              <a:t>esigner effort</a:t>
            </a:r>
            <a:endParaRPr lang="en-US" altLang="zh-CN"/>
          </a:p>
          <a:p>
            <a:r>
              <a:rPr lang="en-US" altLang="zh-CN" b="1">
                <a:solidFill>
                  <a:srgbClr val="00B050"/>
                </a:solidFill>
              </a:rPr>
              <a:t>AutoML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chip</a:t>
            </a:r>
            <a:r>
              <a:rPr lang="zh-CN" altLang="en-US"/>
              <a:t> </a:t>
            </a:r>
            <a:r>
              <a:rPr lang="en-US" altLang="zh-CN"/>
              <a:t>design</a:t>
            </a:r>
          </a:p>
          <a:p>
            <a:pPr lvl="1"/>
            <a:r>
              <a:rPr lang="en-US" altLang="zh-CN"/>
              <a:t>Reduces</a:t>
            </a:r>
            <a:r>
              <a:rPr lang="zh-CN" altLang="en-US"/>
              <a:t> </a:t>
            </a:r>
            <a:r>
              <a:rPr lang="en-US" altLang="zh-CN"/>
              <a:t>months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development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hours,</a:t>
            </a:r>
            <a:r>
              <a:rPr lang="zh-CN" altLang="en-US"/>
              <a:t> </a:t>
            </a:r>
            <a:r>
              <a:rPr lang="en-US" altLang="zh-CN"/>
              <a:t>no</a:t>
            </a:r>
            <a:r>
              <a:rPr lang="zh-CN" altLang="en-US"/>
              <a:t> </a:t>
            </a:r>
            <a:r>
              <a:rPr lang="en-US" altLang="zh-CN"/>
              <a:t>developers</a:t>
            </a:r>
          </a:p>
          <a:p>
            <a:r>
              <a:rPr lang="en-CN" b="1">
                <a:solidFill>
                  <a:srgbClr val="00B050"/>
                </a:solidFill>
              </a:rPr>
              <a:t>Unified ML </a:t>
            </a:r>
            <a:r>
              <a:rPr lang="en-CN"/>
              <a:t>in </a:t>
            </a:r>
            <a:r>
              <a:rPr lang="en-US" altLang="zh-CN"/>
              <a:t>both</a:t>
            </a:r>
            <a:r>
              <a:rPr lang="en-CN"/>
              <a:t> </a:t>
            </a:r>
            <a:r>
              <a:rPr lang="en-US" altLang="zh-CN"/>
              <a:t>d</a:t>
            </a:r>
            <a:r>
              <a:rPr lang="en-CN"/>
              <a:t>esign &amp; </a:t>
            </a:r>
            <a:r>
              <a:rPr lang="en-US" altLang="zh-CN"/>
              <a:t>r</a:t>
            </a:r>
            <a:r>
              <a:rPr lang="en-CN"/>
              <a:t>untime</a:t>
            </a:r>
            <a:endParaRPr lang="en-US" altLang="zh-CN"/>
          </a:p>
          <a:p>
            <a:pPr lvl="1"/>
            <a:r>
              <a:rPr lang="en-US" altLang="zh-CN"/>
              <a:t>Benefit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entire</a:t>
            </a:r>
            <a:r>
              <a:rPr lang="zh-CN" altLang="en-US"/>
              <a:t> </a:t>
            </a:r>
            <a:r>
              <a:rPr lang="en-US" altLang="zh-CN"/>
              <a:t>chip</a:t>
            </a:r>
            <a:r>
              <a:rPr lang="zh-CN" altLang="en-US"/>
              <a:t> </a:t>
            </a:r>
            <a:r>
              <a:rPr lang="en-US" altLang="zh-CN"/>
              <a:t>life</a:t>
            </a:r>
            <a:r>
              <a:rPr lang="zh-CN" altLang="en-US"/>
              <a:t> </a:t>
            </a:r>
            <a:r>
              <a:rPr lang="en-US" altLang="zh-CN"/>
              <a:t>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FD285-FA36-6042-BB45-E9AD51159E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20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D0F6D8-AC21-A745-B126-338D9C5723BE}"/>
              </a:ext>
            </a:extLst>
          </p:cNvPr>
          <p:cNvGrpSpPr/>
          <p:nvPr/>
        </p:nvGrpSpPr>
        <p:grpSpPr>
          <a:xfrm>
            <a:off x="1064206" y="4794227"/>
            <a:ext cx="8574944" cy="1869676"/>
            <a:chOff x="1064206" y="4794227"/>
            <a:chExt cx="8574944" cy="1869676"/>
          </a:xfrm>
        </p:grpSpPr>
        <p:pic>
          <p:nvPicPr>
            <p:cNvPr id="6" name="Picture 5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24637A99-6D0C-3B4B-872B-D73261251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1176273" y="4862860"/>
              <a:ext cx="518886" cy="518886"/>
            </a:xfrm>
            <a:prstGeom prst="rect">
              <a:avLst/>
            </a:prstGeom>
          </p:spPr>
        </p:pic>
        <p:pic>
          <p:nvPicPr>
            <p:cNvPr id="7" name="Picture 6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82FC4CD4-0854-7C4F-87FE-DC14F499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1585347" y="4862860"/>
              <a:ext cx="518886" cy="518886"/>
            </a:xfrm>
            <a:prstGeom prst="rect">
              <a:avLst/>
            </a:prstGeom>
          </p:spPr>
        </p:pic>
        <p:pic>
          <p:nvPicPr>
            <p:cNvPr id="8" name="Picture 7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59E029B7-1897-7D44-B2DF-DA2D255D1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1977290" y="4862860"/>
              <a:ext cx="518886" cy="51888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90A338-ED8E-8949-8F5B-76697A6572A3}"/>
                </a:ext>
              </a:extLst>
            </p:cNvPr>
            <p:cNvGrpSpPr/>
            <p:nvPr/>
          </p:nvGrpSpPr>
          <p:grpSpPr>
            <a:xfrm>
              <a:off x="3393010" y="5746812"/>
              <a:ext cx="1289135" cy="523907"/>
              <a:chOff x="3287940" y="4449392"/>
              <a:chExt cx="1289135" cy="523907"/>
            </a:xfrm>
          </p:grpSpPr>
          <p:pic>
            <p:nvPicPr>
              <p:cNvPr id="10" name="Picture 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8C7D63B-97CB-9549-A21B-3E16E39C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7940" y="4449392"/>
                <a:ext cx="574673" cy="523907"/>
              </a:xfrm>
              <a:prstGeom prst="rect">
                <a:avLst/>
              </a:prstGeom>
            </p:spPr>
          </p:pic>
          <p:pic>
            <p:nvPicPr>
              <p:cNvPr id="11" name="Picture 1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9FCBC58-23DE-E449-A682-C85E3A7AA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5171" y="4449392"/>
                <a:ext cx="574673" cy="523907"/>
              </a:xfrm>
              <a:prstGeom prst="rect">
                <a:avLst/>
              </a:prstGeom>
            </p:spPr>
          </p:pic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3A6A4A0-E558-054E-9AE8-D12FCD3BC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2402" y="4449392"/>
                <a:ext cx="574673" cy="523907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559E9D-7E85-1948-9452-D082674A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4019" y="5790841"/>
              <a:ext cx="435848" cy="4358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B1F9D-C74A-3B48-8BCF-DCF88759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7183" y="5790841"/>
              <a:ext cx="435848" cy="4358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8C2669-5BEA-E844-A1A0-89971D9CA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1494" y="5790841"/>
              <a:ext cx="435848" cy="435848"/>
            </a:xfrm>
            <a:prstGeom prst="rect">
              <a:avLst/>
            </a:prstGeom>
          </p:spPr>
        </p:pic>
        <p:pic>
          <p:nvPicPr>
            <p:cNvPr id="16" name="Picture 15" descr="Circle&#10;&#10;Description automatically generated with medium confidence">
              <a:extLst>
                <a:ext uri="{FF2B5EF4-FFF2-40B4-BE49-F238E27FC236}">
                  <a16:creationId xmlns:a16="http://schemas.microsoft.com/office/drawing/2014/main" id="{073FB666-96C2-AF49-A83B-C5E344AF8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8756" y="4870045"/>
              <a:ext cx="504517" cy="504517"/>
            </a:xfrm>
            <a:prstGeom prst="rect">
              <a:avLst/>
            </a:prstGeom>
          </p:spPr>
        </p:pic>
        <p:pic>
          <p:nvPicPr>
            <p:cNvPr id="17" name="Picture 16" descr="Circle&#10;&#10;Description automatically generated with medium confidence">
              <a:extLst>
                <a:ext uri="{FF2B5EF4-FFF2-40B4-BE49-F238E27FC236}">
                  <a16:creationId xmlns:a16="http://schemas.microsoft.com/office/drawing/2014/main" id="{09CB1463-04B3-E849-8E86-06E6D94F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441" y="4870045"/>
              <a:ext cx="504517" cy="504517"/>
            </a:xfrm>
            <a:prstGeom prst="rect">
              <a:avLst/>
            </a:prstGeom>
          </p:spPr>
        </p:pic>
        <p:pic>
          <p:nvPicPr>
            <p:cNvPr id="18" name="Picture 17" descr="Circle&#10;&#10;Description automatically generated with medium confidence">
              <a:extLst>
                <a:ext uri="{FF2B5EF4-FFF2-40B4-BE49-F238E27FC236}">
                  <a16:creationId xmlns:a16="http://schemas.microsoft.com/office/drawing/2014/main" id="{E2895B63-009C-1849-BE74-22FBB6D6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5195" y="4870045"/>
              <a:ext cx="504517" cy="504517"/>
            </a:xfrm>
            <a:prstGeom prst="rect">
              <a:avLst/>
            </a:prstGeom>
          </p:spPr>
        </p:pic>
        <p:pic>
          <p:nvPicPr>
            <p:cNvPr id="20" name="Picture 19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AC0F4C61-EAD0-214A-AA55-192B98E8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6672122" y="4884631"/>
              <a:ext cx="518886" cy="518886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27B6BA-4394-5B40-B276-1C118A1B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567" y="5736697"/>
              <a:ext cx="574673" cy="5239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2AA1A8-2FD9-0A47-A067-8711F60B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6818" y="5790841"/>
              <a:ext cx="435848" cy="435848"/>
            </a:xfrm>
            <a:prstGeom prst="rect">
              <a:avLst/>
            </a:prstGeom>
          </p:spPr>
        </p:pic>
        <p:pic>
          <p:nvPicPr>
            <p:cNvPr id="23" name="Picture 22" descr="Circle&#10;&#10;Description automatically generated with medium confidence">
              <a:extLst>
                <a:ext uri="{FF2B5EF4-FFF2-40B4-BE49-F238E27FC236}">
                  <a16:creationId xmlns:a16="http://schemas.microsoft.com/office/drawing/2014/main" id="{7C867D8A-B4ED-E94E-9706-258FDE55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2646" y="4891815"/>
              <a:ext cx="504517" cy="504517"/>
            </a:xfrm>
            <a:prstGeom prst="rect">
              <a:avLst/>
            </a:prstGeom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A47F7B50-D831-0845-B9FC-D9049E697E73}"/>
                </a:ext>
              </a:extLst>
            </p:cNvPr>
            <p:cNvSpPr/>
            <p:nvPr/>
          </p:nvSpPr>
          <p:spPr>
            <a:xfrm>
              <a:off x="5241258" y="5480554"/>
              <a:ext cx="1013042" cy="313731"/>
            </a:xfrm>
            <a:prstGeom prst="rightArrow">
              <a:avLst>
                <a:gd name="adj1" fmla="val 30662"/>
                <a:gd name="adj2" fmla="val 1572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DD09B1-75E1-F745-B4AB-4A578F941978}"/>
                </a:ext>
              </a:extLst>
            </p:cNvPr>
            <p:cNvSpPr txBox="1"/>
            <p:nvPr/>
          </p:nvSpPr>
          <p:spPr>
            <a:xfrm>
              <a:off x="5259890" y="5813985"/>
              <a:ext cx="88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Vision</a:t>
              </a:r>
              <a:endParaRPr lang="en-CN" b="1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D52EFF2-FDD2-334D-971C-DB0D359A908B}"/>
                </a:ext>
              </a:extLst>
            </p:cNvPr>
            <p:cNvSpPr/>
            <p:nvPr/>
          </p:nvSpPr>
          <p:spPr>
            <a:xfrm>
              <a:off x="1064206" y="4794227"/>
              <a:ext cx="3927944" cy="14853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603867-8E36-3945-AB19-AB658C0543FC}"/>
                </a:ext>
              </a:extLst>
            </p:cNvPr>
            <p:cNvSpPr/>
            <p:nvPr/>
          </p:nvSpPr>
          <p:spPr>
            <a:xfrm>
              <a:off x="6425140" y="4794227"/>
              <a:ext cx="2865444" cy="14853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8FC65F-D013-0D49-9559-A85E0394FDA3}"/>
                </a:ext>
              </a:extLst>
            </p:cNvPr>
            <p:cNvSpPr txBox="1"/>
            <p:nvPr/>
          </p:nvSpPr>
          <p:spPr>
            <a:xfrm>
              <a:off x="6377430" y="6275699"/>
              <a:ext cx="3261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00B050"/>
                  </a:solidFill>
                </a:rPr>
                <a:t>Truly</a:t>
              </a:r>
              <a:r>
                <a:rPr lang="zh-CN" altLang="en-US" b="1">
                  <a:solidFill>
                    <a:srgbClr val="00B050"/>
                  </a:solidFill>
                </a:rPr>
                <a:t> </a:t>
              </a:r>
              <a:r>
                <a:rPr lang="en-US" altLang="zh-CN" b="1">
                  <a:solidFill>
                    <a:srgbClr val="00B050"/>
                  </a:solidFill>
                </a:rPr>
                <a:t>Intelligent</a:t>
              </a:r>
              <a:r>
                <a:rPr lang="zh-CN" altLang="en-US" b="1">
                  <a:solidFill>
                    <a:srgbClr val="00B050"/>
                  </a:solidFill>
                </a:rPr>
                <a:t> </a:t>
              </a:r>
              <a:r>
                <a:rPr lang="en-US" altLang="zh-CN" b="1">
                  <a:solidFill>
                    <a:srgbClr val="00B050"/>
                  </a:solidFill>
                </a:rPr>
                <a:t>Solutions</a:t>
              </a:r>
              <a:endParaRPr lang="en-CN" b="1">
                <a:solidFill>
                  <a:srgbClr val="00B050"/>
                </a:solidFill>
              </a:endParaRPr>
            </a:p>
          </p:txBody>
        </p:sp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4F2596F-C207-624C-8B41-E33E811A6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2674" y="5212724"/>
              <a:ext cx="742464" cy="742464"/>
            </a:xfrm>
            <a:prstGeom prst="rect">
              <a:avLst/>
            </a:prstGeom>
          </p:spPr>
        </p:pic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1F030AC-D6F9-4A4F-9B86-96A1CBB5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50" y="5221814"/>
              <a:ext cx="742464" cy="742464"/>
            </a:xfrm>
            <a:prstGeom prst="rect">
              <a:avLst/>
            </a:prstGeom>
          </p:spPr>
        </p:pic>
        <p:sp>
          <p:nvSpPr>
            <p:cNvPr id="31" name="Cross 30">
              <a:extLst>
                <a:ext uri="{FF2B5EF4-FFF2-40B4-BE49-F238E27FC236}">
                  <a16:creationId xmlns:a16="http://schemas.microsoft.com/office/drawing/2014/main" id="{7675F54C-B39F-B24F-A5DB-53E12B4C3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0077" y="5646841"/>
              <a:ext cx="288000" cy="288000"/>
            </a:xfrm>
            <a:prstGeom prst="plus">
              <a:avLst>
                <a:gd name="adj" fmla="val 3269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CA50-8F9D-754A-942F-247D4C389903}"/>
                </a:ext>
              </a:extLst>
            </p:cNvPr>
            <p:cNvSpPr txBox="1"/>
            <p:nvPr/>
          </p:nvSpPr>
          <p:spPr>
            <a:xfrm>
              <a:off x="1293046" y="6294571"/>
              <a:ext cx="3261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Chip</a:t>
              </a:r>
              <a:r>
                <a:rPr lang="zh-CN" altLang="en-US" b="1"/>
                <a:t> </a:t>
              </a:r>
              <a:r>
                <a:rPr lang="en-US" altLang="zh-CN" b="1"/>
                <a:t>design</a:t>
              </a:r>
              <a:r>
                <a:rPr lang="zh-CN" altLang="en-US" b="1"/>
                <a:t> </a:t>
              </a:r>
              <a:r>
                <a:rPr lang="en-US" altLang="zh-CN" b="1"/>
                <a:t>&amp;</a:t>
              </a:r>
              <a:r>
                <a:rPr lang="zh-CN" altLang="en-US" b="1"/>
                <a:t> </a:t>
              </a:r>
              <a:r>
                <a:rPr lang="en-US" altLang="zh-CN" b="1"/>
                <a:t>implementation</a:t>
              </a:r>
              <a:endParaRPr lang="en-CN" b="1"/>
            </a:p>
          </p:txBody>
        </p:sp>
      </p:grpSp>
    </p:spTree>
    <p:extLst>
      <p:ext uri="{BB962C8B-B14F-4D97-AF65-F5344CB8AC3E}">
        <p14:creationId xmlns:p14="http://schemas.microsoft.com/office/powerpoint/2010/main" val="43419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6AB67A-560E-4043-BB7B-62269A4BF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 Rounded MT Bold" panose="020F0704030504030204" pitchFamily="34" charset="77"/>
              </a:rPr>
              <a:t>Thanks!</a:t>
            </a:r>
            <a:r>
              <a:rPr lang="zh-CN" altLang="en-US">
                <a:latin typeface="Arial Rounded MT Bold" panose="020F0704030504030204" pitchFamily="34" charset="77"/>
              </a:rPr>
              <a:t> </a:t>
            </a:r>
            <a:r>
              <a:rPr lang="en-US" altLang="zh-CN" dirty="0">
                <a:latin typeface="Arial Rounded MT Bold" panose="020F0704030504030204" pitchFamily="34" charset="77"/>
              </a:rPr>
              <a:t>Questions?</a:t>
            </a:r>
            <a:endParaRPr lang="en-CN">
              <a:latin typeface="Arial Rounded MT Bold" panose="020F0704030504030204" pitchFamily="34" charset="77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84A7BB-76A2-134D-B859-4B972B9B0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If</a:t>
            </a:r>
            <a:r>
              <a:rPr lang="zh-CN" altLang="en-US" b="1"/>
              <a:t> </a:t>
            </a:r>
            <a:r>
              <a:rPr lang="en-US" altLang="zh-CN" b="1" dirty="0"/>
              <a:t>you</a:t>
            </a:r>
            <a:r>
              <a:rPr lang="zh-CN" altLang="en-US" b="1"/>
              <a:t> </a:t>
            </a:r>
            <a:r>
              <a:rPr lang="en-US" altLang="zh-CN" b="1" dirty="0"/>
              <a:t>have</a:t>
            </a:r>
            <a:r>
              <a:rPr lang="zh-CN" altLang="en-US" b="1"/>
              <a:t> </a:t>
            </a:r>
            <a:r>
              <a:rPr lang="en-US" altLang="zh-CN" b="1" dirty="0"/>
              <a:t>further</a:t>
            </a:r>
            <a:r>
              <a:rPr lang="zh-CN" altLang="en-US" b="1"/>
              <a:t> </a:t>
            </a:r>
            <a:r>
              <a:rPr lang="en-US" altLang="zh-CN" b="1" dirty="0"/>
              <a:t>questions,</a:t>
            </a:r>
            <a:r>
              <a:rPr lang="zh-CN" altLang="en-US" b="1"/>
              <a:t> </a:t>
            </a:r>
            <a:r>
              <a:rPr lang="en-US" altLang="zh-CN" b="1" dirty="0"/>
              <a:t>please</a:t>
            </a:r>
            <a:r>
              <a:rPr lang="zh-CN" altLang="en-US" b="1"/>
              <a:t> </a:t>
            </a:r>
            <a:r>
              <a:rPr lang="en-US" altLang="zh-CN" b="1" dirty="0"/>
              <a:t>contact</a:t>
            </a:r>
            <a:r>
              <a:rPr lang="zh-CN" altLang="en-US" b="1"/>
              <a:t> </a:t>
            </a:r>
            <a:r>
              <a:rPr lang="en-US" altLang="zh-CN" b="1" dirty="0"/>
              <a:t>me:</a:t>
            </a:r>
            <a:r>
              <a:rPr lang="zh-CN" altLang="en-US" b="1"/>
              <a:t> </a:t>
            </a:r>
            <a:endParaRPr lang="en-US" altLang="zh-CN" b="1" dirty="0"/>
          </a:p>
          <a:p>
            <a:r>
              <a:rPr lang="en-US" altLang="zh-CN" b="1" dirty="0"/>
              <a:t>zhiyao.xie@duke.edu</a:t>
            </a:r>
            <a:endParaRPr lang="en-CN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FFC9-E274-2C43-BDD7-6851B531D2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38900"/>
            <a:ext cx="2743200" cy="231775"/>
          </a:xfrm>
          <a:prstGeom prst="rect">
            <a:avLst/>
          </a:prstGeom>
        </p:spPr>
        <p:txBody>
          <a:bodyPr/>
          <a:lstStyle/>
          <a:p>
            <a:fld id="{A559C790-290C-A040-B331-07958D38869F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89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D835C918-ED93-5741-A83A-19908BC7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23" y="1352062"/>
            <a:ext cx="1307242" cy="4794251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10C091F-209B-064F-9F92-854D7BBC9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03108" y="1229851"/>
            <a:ext cx="5371200" cy="561600"/>
          </a:xfrm>
        </p:spPr>
        <p:txBody>
          <a:bodyPr/>
          <a:lstStyle/>
          <a:p>
            <a:r>
              <a:rPr lang="en-US" altLang="zh-CN"/>
              <a:t>Inefficient chip</a:t>
            </a:r>
            <a:r>
              <a:rPr lang="zh-CN" altLang="en-US"/>
              <a:t> </a:t>
            </a:r>
            <a:r>
              <a:rPr lang="en-US" altLang="zh-CN"/>
              <a:t>design</a:t>
            </a:r>
            <a:r>
              <a:rPr lang="zh-CN" altLang="en-US"/>
              <a:t> </a:t>
            </a:r>
            <a:r>
              <a:rPr lang="en-US" altLang="zh-CN"/>
              <a:t>methodologies</a:t>
            </a:r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8DFFE-58EF-8F45-91FC-7FD79EC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This is Real Problem!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B67DE-3EDF-2344-8757-FAD7F060E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3</a:t>
            </a:fld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9D2355-E26E-1B4E-89D1-E3CFEC39E6D5}"/>
              </a:ext>
            </a:extLst>
          </p:cNvPr>
          <p:cNvSpPr txBox="1"/>
          <p:nvPr/>
        </p:nvSpPr>
        <p:spPr>
          <a:xfrm>
            <a:off x="8223595" y="2612681"/>
            <a:ext cx="262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For</a:t>
            </a:r>
            <a:r>
              <a:rPr lang="zh-CN" altLang="en-US" b="1"/>
              <a:t> </a:t>
            </a:r>
            <a:r>
              <a:rPr lang="en-US" altLang="zh-CN" b="1"/>
              <a:t>one</a:t>
            </a:r>
            <a:r>
              <a:rPr lang="zh-CN" altLang="en-US" b="1"/>
              <a:t> </a:t>
            </a:r>
            <a:r>
              <a:rPr lang="en-US" altLang="zh-CN" b="1"/>
              <a:t>Arm</a:t>
            </a:r>
            <a:r>
              <a:rPr lang="zh-CN" altLang="en-US" b="1"/>
              <a:t> </a:t>
            </a:r>
            <a:r>
              <a:rPr lang="en-US" altLang="zh-CN" b="1"/>
              <a:t>CPU</a:t>
            </a:r>
            <a:r>
              <a:rPr lang="zh-CN" altLang="en-US" b="1"/>
              <a:t> </a:t>
            </a:r>
            <a:r>
              <a:rPr lang="en-US" altLang="zh-CN" b="1"/>
              <a:t>core</a:t>
            </a:r>
            <a:r>
              <a:rPr lang="zh-CN" altLang="en-US" b="1"/>
              <a:t> </a:t>
            </a:r>
            <a:r>
              <a:rPr lang="en-US" altLang="zh-CN" b="1"/>
              <a:t>with</a:t>
            </a:r>
            <a:r>
              <a:rPr lang="zh-CN" altLang="en-US" b="1"/>
              <a:t> </a:t>
            </a:r>
            <a:r>
              <a:rPr lang="en-US" altLang="zh-CN" b="1"/>
              <a:t>~3</a:t>
            </a:r>
            <a:r>
              <a:rPr lang="zh-CN" altLang="en-US" b="1"/>
              <a:t> </a:t>
            </a:r>
            <a:r>
              <a:rPr lang="en-US" altLang="zh-CN" b="1"/>
              <a:t>million</a:t>
            </a:r>
            <a:r>
              <a:rPr lang="zh-CN" altLang="en-US" b="1"/>
              <a:t> </a:t>
            </a:r>
            <a:r>
              <a:rPr lang="en-US" altLang="zh-CN" b="1"/>
              <a:t>gates</a:t>
            </a:r>
            <a:endParaRPr lang="en-CN" b="1"/>
          </a:p>
        </p:txBody>
      </p:sp>
      <p:sp>
        <p:nvSpPr>
          <p:cNvPr id="35" name="Content Placeholder 21">
            <a:extLst>
              <a:ext uri="{FF2B5EF4-FFF2-40B4-BE49-F238E27FC236}">
                <a16:creationId xmlns:a16="http://schemas.microsoft.com/office/drawing/2014/main" id="{7C4A1FCA-C66E-A946-97C1-644EE8ABD0BA}"/>
              </a:ext>
            </a:extLst>
          </p:cNvPr>
          <p:cNvSpPr txBox="1">
            <a:spLocks/>
          </p:cNvSpPr>
          <p:nvPr/>
        </p:nvSpPr>
        <p:spPr>
          <a:xfrm>
            <a:off x="5850000" y="3675188"/>
            <a:ext cx="6275309" cy="2334970"/>
          </a:xfrm>
          <a:prstGeom prst="rect">
            <a:avLst/>
          </a:prstGeom>
        </p:spPr>
        <p:txBody>
          <a:bodyPr/>
          <a:lstStyle>
            <a:lvl1pPr marL="342000" indent="-342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1161C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1161C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D92D32"/>
                </a:solidFill>
              </a:rPr>
              <a:t>~2</a:t>
            </a:r>
            <a:r>
              <a:rPr lang="zh-CN" altLang="en-US" b="1" dirty="0">
                <a:solidFill>
                  <a:srgbClr val="D92D32"/>
                </a:solidFill>
              </a:rPr>
              <a:t> </a:t>
            </a:r>
            <a:r>
              <a:rPr lang="en-US" altLang="zh-CN" b="1" dirty="0">
                <a:solidFill>
                  <a:srgbClr val="D92D32"/>
                </a:solidFill>
              </a:rPr>
              <a:t>weeks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D92D32"/>
                </a:solidFill>
              </a:rPr>
              <a:t>~1</a:t>
            </a:r>
            <a:r>
              <a:rPr lang="zh-CN" altLang="en-US" b="1" dirty="0">
                <a:solidFill>
                  <a:srgbClr val="D92D32"/>
                </a:solidFill>
              </a:rPr>
              <a:t> </a:t>
            </a:r>
            <a:r>
              <a:rPr lang="en-US" altLang="zh-CN" b="1" dirty="0">
                <a:solidFill>
                  <a:srgbClr val="D92D32"/>
                </a:solidFill>
              </a:rPr>
              <a:t>week</a:t>
            </a:r>
          </a:p>
          <a:p>
            <a:pPr>
              <a:lnSpc>
                <a:spcPct val="130000"/>
              </a:lnSpc>
            </a:pPr>
            <a:r>
              <a:rPr lang="en-US" dirty="0"/>
              <a:t>S</a:t>
            </a:r>
            <a:r>
              <a:rPr lang="en-CN" dirty="0"/>
              <a:t>olutions </a:t>
            </a:r>
            <a:r>
              <a:rPr lang="en-US" b="1" dirty="0">
                <a:solidFill>
                  <a:srgbClr val="D92D32"/>
                </a:solidFill>
              </a:rPr>
              <a:t>repeatedly</a:t>
            </a:r>
            <a:r>
              <a:rPr lang="en-US" dirty="0"/>
              <a:t> </a:t>
            </a:r>
            <a:r>
              <a:rPr lang="en-CN" dirty="0"/>
              <a:t>constructed from scratch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……</a:t>
            </a:r>
            <a:endParaRPr lang="en-US" altLang="zh-CN" b="1" dirty="0">
              <a:solidFill>
                <a:srgbClr val="D92D32"/>
              </a:solidFill>
            </a:endParaRP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D308B901-827C-5045-AD61-F6C55681988B}"/>
              </a:ext>
            </a:extLst>
          </p:cNvPr>
          <p:cNvSpPr txBox="1">
            <a:spLocks/>
          </p:cNvSpPr>
          <p:nvPr/>
        </p:nvSpPr>
        <p:spPr>
          <a:xfrm>
            <a:off x="478800" y="1219506"/>
            <a:ext cx="5371200" cy="561600"/>
          </a:xfrm>
          <a:prstGeom prst="rect">
            <a:avLst/>
          </a:prstGeom>
        </p:spPr>
        <p:txBody>
          <a:bodyPr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rgbClr val="1161C6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Challenges at advanced node</a:t>
            </a:r>
            <a:endParaRPr lang="en-CN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40EC1BC2-080B-3448-BFF2-27800B2F8BF0}"/>
              </a:ext>
            </a:extLst>
          </p:cNvPr>
          <p:cNvSpPr txBox="1">
            <a:spLocks/>
          </p:cNvSpPr>
          <p:nvPr/>
        </p:nvSpPr>
        <p:spPr>
          <a:xfrm>
            <a:off x="406681" y="2020960"/>
            <a:ext cx="5250048" cy="3901272"/>
          </a:xfrm>
          <a:prstGeom prst="rect">
            <a:avLst/>
          </a:prstGeom>
        </p:spPr>
        <p:txBody>
          <a:bodyPr/>
          <a:lstStyle>
            <a:lvl1pPr marL="342000" indent="-3420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1161C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1161C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D92D32"/>
                </a:solidFill>
              </a:rPr>
              <a:t>Pressure</a:t>
            </a:r>
            <a:r>
              <a:rPr lang="en-US" altLang="zh-CN" dirty="0"/>
              <a:t> from IPC and frequency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Peak</a:t>
            </a:r>
            <a:r>
              <a:rPr lang="zh-CN" altLang="en-US" dirty="0"/>
              <a:t> </a:t>
            </a:r>
            <a:r>
              <a:rPr lang="en-US" altLang="zh-CN" dirty="0"/>
              <a:t>power keeps </a:t>
            </a:r>
            <a:r>
              <a:rPr lang="en-US" altLang="zh-CN" b="1" dirty="0">
                <a:solidFill>
                  <a:srgbClr val="D92D32"/>
                </a:solidFill>
              </a:rPr>
              <a:t>increasing</a:t>
            </a:r>
          </a:p>
          <a:p>
            <a:pPr>
              <a:lnSpc>
                <a:spcPct val="150000"/>
              </a:lnSpc>
            </a:pPr>
            <a:r>
              <a:rPr lang="en-CN" b="1" dirty="0">
                <a:solidFill>
                  <a:srgbClr val="D92D32"/>
                </a:solidFill>
              </a:rPr>
              <a:t>Increasing</a:t>
            </a:r>
            <a:r>
              <a:rPr lang="en-CN" dirty="0"/>
              <a:t> design rules to meet</a:t>
            </a:r>
          </a:p>
          <a:p>
            <a:pPr>
              <a:lnSpc>
                <a:spcPct val="150000"/>
              </a:lnSpc>
            </a:pPr>
            <a:r>
              <a:rPr lang="en-CN" b="1" dirty="0">
                <a:solidFill>
                  <a:srgbClr val="D92D32"/>
                </a:solidFill>
              </a:rPr>
              <a:t>Increasing</a:t>
            </a:r>
            <a:r>
              <a:rPr lang="en-CN" dirty="0"/>
              <a:t> wire parasitics, causing wire delay and noise</a:t>
            </a:r>
          </a:p>
          <a:p>
            <a:pPr>
              <a:lnSpc>
                <a:spcPct val="150000"/>
              </a:lnSpc>
            </a:pPr>
            <a:r>
              <a:rPr lang="en-CN" dirty="0"/>
              <a:t>……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5A5A85F-4F63-1A4F-808A-9E2ECF21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052" y="4908704"/>
            <a:ext cx="1465937" cy="996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8FA7B-E8F2-C348-A863-6F8E8024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85" y="1781106"/>
            <a:ext cx="1838399" cy="18486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F89082-F6AA-D344-A808-1B167B697513}"/>
              </a:ext>
            </a:extLst>
          </p:cNvPr>
          <p:cNvSpPr/>
          <p:nvPr/>
        </p:nvSpPr>
        <p:spPr>
          <a:xfrm>
            <a:off x="7225725" y="2976712"/>
            <a:ext cx="185711" cy="24849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3D82E9-A0D6-4F49-9133-1FBE1D7D396F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411436" y="2976712"/>
            <a:ext cx="991310" cy="124245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4416FE-BE4A-7C4C-BFFD-1FF266C9A81D}"/>
              </a:ext>
            </a:extLst>
          </p:cNvPr>
          <p:cNvGrpSpPr/>
          <p:nvPr/>
        </p:nvGrpSpPr>
        <p:grpSpPr>
          <a:xfrm>
            <a:off x="4123562" y="2283808"/>
            <a:ext cx="3610817" cy="3628871"/>
            <a:chOff x="4123562" y="2283808"/>
            <a:chExt cx="3610817" cy="3628871"/>
          </a:xfrm>
        </p:grpSpPr>
        <p:pic>
          <p:nvPicPr>
            <p:cNvPr id="23" name="Picture 22" descr="post-it-yellow.png">
              <a:extLst>
                <a:ext uri="{FF2B5EF4-FFF2-40B4-BE49-F238E27FC236}">
                  <a16:creationId xmlns:a16="http://schemas.microsoft.com/office/drawing/2014/main" id="{3D2AC279-27CC-3146-9C09-4A240A33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562" y="2283808"/>
              <a:ext cx="3610817" cy="36288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3259-C1D9-474A-BEE0-14FE6BBA5F90}"/>
                </a:ext>
              </a:extLst>
            </p:cNvPr>
            <p:cNvSpPr txBox="1"/>
            <p:nvPr/>
          </p:nvSpPr>
          <p:spPr>
            <a:xfrm rot="21251507">
              <a:off x="4543526" y="3327306"/>
              <a:ext cx="29566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Intelligent</a:t>
              </a:r>
              <a:r>
                <a:rPr lang="en-US" altLang="zh-CN" sz="2800" b="1" dirty="0"/>
                <a:t> design methodologies </a:t>
              </a:r>
            </a:p>
            <a:p>
              <a:r>
                <a:rPr lang="en-US" altLang="zh-CN" sz="2800" b="1" dirty="0"/>
                <a:t>&amp; solutions!</a:t>
              </a:r>
              <a:endParaRPr lang="en-CN" sz="2800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5D1D3B1-2D3D-6E4F-991F-C95EA3206A73}"/>
              </a:ext>
            </a:extLst>
          </p:cNvPr>
          <p:cNvSpPr txBox="1"/>
          <p:nvPr/>
        </p:nvSpPr>
        <p:spPr>
          <a:xfrm>
            <a:off x="5627047" y="6519446"/>
            <a:ext cx="444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Source:</a:t>
            </a:r>
            <a:r>
              <a:rPr lang="zh-CN" altLang="en-US" sz="1600"/>
              <a:t> </a:t>
            </a:r>
            <a:r>
              <a:rPr lang="en-US" altLang="zh-CN" sz="1600"/>
              <a:t>The Kirin 990 SoC. </a:t>
            </a:r>
            <a:r>
              <a:rPr lang="en-CN" altLang="zh-CN" sz="1600"/>
              <a:t>Tech</a:t>
            </a:r>
            <a:r>
              <a:rPr lang="en-US" altLang="zh-CN" sz="1600"/>
              <a:t>Insights</a:t>
            </a:r>
            <a:r>
              <a:rPr lang="zh-CN" altLang="en-US" sz="1600"/>
              <a:t> </a:t>
            </a:r>
            <a:r>
              <a:rPr lang="en-US" altLang="zh-CN" sz="1600"/>
              <a:t>Inc.</a:t>
            </a:r>
            <a:endParaRPr lang="en-CN" sz="1600"/>
          </a:p>
        </p:txBody>
      </p:sp>
    </p:spTree>
    <p:extLst>
      <p:ext uri="{BB962C8B-B14F-4D97-AF65-F5344CB8AC3E}">
        <p14:creationId xmlns:p14="http://schemas.microsoft.com/office/powerpoint/2010/main" val="29186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DE3E7-0AB2-0742-85D7-4A56824F5C89}"/>
              </a:ext>
            </a:extLst>
          </p:cNvPr>
          <p:cNvSpPr/>
          <p:nvPr/>
        </p:nvSpPr>
        <p:spPr>
          <a:xfrm>
            <a:off x="423936" y="1196445"/>
            <a:ext cx="3828292" cy="51787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727B4-A4DE-1D45-B4BA-F8F04846C8A8}"/>
              </a:ext>
            </a:extLst>
          </p:cNvPr>
          <p:cNvSpPr/>
          <p:nvPr/>
        </p:nvSpPr>
        <p:spPr>
          <a:xfrm>
            <a:off x="1589126" y="1192600"/>
            <a:ext cx="2663102" cy="4389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567397-05B4-6F4A-B638-9540C8F0D068}"/>
              </a:ext>
            </a:extLst>
          </p:cNvPr>
          <p:cNvSpPr/>
          <p:nvPr/>
        </p:nvSpPr>
        <p:spPr>
          <a:xfrm>
            <a:off x="4453505" y="4126037"/>
            <a:ext cx="5185459" cy="13777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9E9021-F03A-A64B-B002-F1507F9DA050}"/>
              </a:ext>
            </a:extLst>
          </p:cNvPr>
          <p:cNvSpPr/>
          <p:nvPr/>
        </p:nvSpPr>
        <p:spPr>
          <a:xfrm>
            <a:off x="4453505" y="1192599"/>
            <a:ext cx="5185459" cy="13777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46386-C236-174E-ACCF-517F542B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Related</a:t>
            </a:r>
            <a:r>
              <a:rPr lang="zh-CN" altLang="en-US"/>
              <a:t> </a:t>
            </a:r>
            <a:r>
              <a:rPr lang="en-US" altLang="zh-CN"/>
              <a:t>Works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AAC0E-E668-D145-98B0-1B55B936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4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84734-8C53-BB49-9359-D26855D1E2F4}"/>
              </a:ext>
            </a:extLst>
          </p:cNvPr>
          <p:cNvSpPr txBox="1"/>
          <p:nvPr/>
        </p:nvSpPr>
        <p:spPr>
          <a:xfrm>
            <a:off x="546528" y="3111600"/>
            <a:ext cx="841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PPA</a:t>
            </a:r>
            <a:endParaRPr lang="en-CN" sz="3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C3706-4952-1147-AD01-DF22FCFEDE57}"/>
              </a:ext>
            </a:extLst>
          </p:cNvPr>
          <p:cNvSpPr txBox="1"/>
          <p:nvPr/>
        </p:nvSpPr>
        <p:spPr>
          <a:xfrm>
            <a:off x="1733159" y="1448127"/>
            <a:ext cx="1272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Power</a:t>
            </a:r>
            <a:endParaRPr lang="en-CN" sz="3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B694A-719B-A047-97A8-EE5737E6350D}"/>
              </a:ext>
            </a:extLst>
          </p:cNvPr>
          <p:cNvSpPr txBox="1"/>
          <p:nvPr/>
        </p:nvSpPr>
        <p:spPr>
          <a:xfrm>
            <a:off x="1733159" y="3026059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Performance</a:t>
            </a:r>
            <a:endParaRPr lang="en-CN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081C1-720E-C54A-8A1C-A8F658F50CA2}"/>
              </a:ext>
            </a:extLst>
          </p:cNvPr>
          <p:cNvSpPr txBox="1"/>
          <p:nvPr/>
        </p:nvSpPr>
        <p:spPr>
          <a:xfrm>
            <a:off x="1780176" y="4518886"/>
            <a:ext cx="983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Area</a:t>
            </a:r>
            <a:endParaRPr lang="en-CN" sz="32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FDABB8-CC0E-2248-927A-CF5EBE1C0E0F}"/>
              </a:ext>
            </a:extLst>
          </p:cNvPr>
          <p:cNvSpPr/>
          <p:nvPr/>
        </p:nvSpPr>
        <p:spPr>
          <a:xfrm>
            <a:off x="1700033" y="1196445"/>
            <a:ext cx="2552195" cy="137774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B21D5-BCDB-A142-B5CC-92E5C161F98C}"/>
              </a:ext>
            </a:extLst>
          </p:cNvPr>
          <p:cNvSpPr txBox="1"/>
          <p:nvPr/>
        </p:nvSpPr>
        <p:spPr>
          <a:xfrm>
            <a:off x="4574568" y="1127361"/>
            <a:ext cx="5128081" cy="133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Power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&amp;</a:t>
            </a:r>
            <a:r>
              <a:rPr lang="zh-CN" altLang="en-US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Power</a:t>
            </a:r>
            <a:r>
              <a:rPr lang="zh-CN" altLang="en-US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Delivery Challenges</a:t>
            </a:r>
            <a:endParaRPr lang="en-US" sz="2200">
              <a:solidFill>
                <a:srgbClr val="1061C7"/>
              </a:solidFill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altLang="zh-CN" sz="1700">
                <a:latin typeface="Arial Rounded MT Bold" panose="020F0704030504030204" pitchFamily="34" charset="77"/>
              </a:rPr>
              <a:t>[ICCAD’20],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latin typeface="Arial Rounded MT Bold" panose="020F0704030504030204" pitchFamily="34" charset="77"/>
              </a:rPr>
              <a:t>[ASPDAC’20],</a:t>
            </a:r>
          </a:p>
          <a:p>
            <a:pPr>
              <a:lnSpc>
                <a:spcPct val="150000"/>
              </a:lnSpc>
            </a:pPr>
            <a:r>
              <a:rPr lang="en-US" altLang="zh-CN" sz="1700">
                <a:latin typeface="Arial Rounded MT Bold" panose="020F0704030504030204" pitchFamily="34" charset="77"/>
              </a:rPr>
              <a:t>[MICRO’21]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latin typeface="Arial Rounded MT Bold" panose="020F0704030504030204" pitchFamily="34" charset="77"/>
              </a:rPr>
              <a:t>(</a:t>
            </a:r>
            <a:r>
              <a:rPr lang="en-US" altLang="zh-CN" sz="1700">
                <a:solidFill>
                  <a:srgbClr val="FF0000"/>
                </a:solidFill>
                <a:latin typeface="Arial Rounded MT Bold" panose="020F0704030504030204" pitchFamily="34" charset="77"/>
              </a:rPr>
              <a:t>Best</a:t>
            </a:r>
            <a:r>
              <a:rPr lang="zh-CN" altLang="en-US" sz="170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solidFill>
                  <a:srgbClr val="FF0000"/>
                </a:solidFill>
                <a:latin typeface="Arial Rounded MT Bold" panose="020F0704030504030204" pitchFamily="34" charset="77"/>
              </a:rPr>
              <a:t>Paper</a:t>
            </a:r>
            <a:r>
              <a:rPr lang="zh-CN" altLang="en-US" sz="170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solidFill>
                  <a:srgbClr val="FF0000"/>
                </a:solidFill>
                <a:latin typeface="Arial Rounded MT Bold" panose="020F0704030504030204" pitchFamily="34" charset="77"/>
              </a:rPr>
              <a:t>Award</a:t>
            </a:r>
            <a:r>
              <a:rPr lang="en-US" altLang="zh-CN" sz="1700">
                <a:latin typeface="Arial Rounded MT Bold" panose="020F0704030504030204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CF7BCB-7F32-904E-9BB4-97594683C374}"/>
              </a:ext>
            </a:extLst>
          </p:cNvPr>
          <p:cNvSpPr txBox="1"/>
          <p:nvPr/>
        </p:nvSpPr>
        <p:spPr>
          <a:xfrm>
            <a:off x="4528246" y="4260243"/>
            <a:ext cx="5185459" cy="96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Routability</a:t>
            </a:r>
            <a:r>
              <a:rPr lang="zh-CN" altLang="en-US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Challenges</a:t>
            </a:r>
            <a:endParaRPr lang="en-US">
              <a:solidFill>
                <a:srgbClr val="1061C7"/>
              </a:solidFill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altLang="zh-CN" sz="1700">
                <a:latin typeface="Arial Rounded MT Bold" panose="020F0704030504030204" pitchFamily="34" charset="77"/>
              </a:rPr>
              <a:t>[ICCAD’18],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latin typeface="Arial Rounded MT Bold" panose="020F0704030504030204" pitchFamily="34" charset="77"/>
              </a:rPr>
              <a:t>[DATE’18], [ICCAD’21]</a:t>
            </a:r>
            <a:endParaRPr lang="en-CN" sz="1700">
              <a:latin typeface="Arial Rounded MT Bold" panose="020F07040305040302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6E0D9-6C4A-E948-A8D6-CA3D70C4F694}"/>
              </a:ext>
            </a:extLst>
          </p:cNvPr>
          <p:cNvSpPr txBox="1"/>
          <p:nvPr/>
        </p:nvSpPr>
        <p:spPr>
          <a:xfrm>
            <a:off x="4574568" y="2609887"/>
            <a:ext cx="5064396" cy="133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Timing &amp;</a:t>
            </a:r>
            <a:r>
              <a:rPr lang="zh-CN" altLang="en-US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Interconnect</a:t>
            </a:r>
            <a:r>
              <a:rPr lang="en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Challenges</a:t>
            </a:r>
            <a:endParaRPr lang="en-US" sz="2400">
              <a:solidFill>
                <a:srgbClr val="1061C7"/>
              </a:solidFill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altLang="zh-CN" sz="1700">
                <a:latin typeface="Arial Rounded MT Bold" panose="020F0704030504030204" pitchFamily="34" charset="77"/>
              </a:rPr>
              <a:t>[ICCAD’20],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latin typeface="Arial Rounded MT Bold" panose="020F0704030504030204" pitchFamily="34" charset="77"/>
              </a:rPr>
              <a:t>[ASPDAC’21],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endParaRPr lang="en-US" altLang="zh-CN" sz="170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altLang="zh-CN" sz="1700">
                <a:latin typeface="Arial Rounded MT Bold" panose="020F0704030504030204" pitchFamily="34" charset="77"/>
              </a:rPr>
              <a:t>[TCAD’21]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latin typeface="Arial Rounded MT Bold" panose="020F0704030504030204" pitchFamily="34" charset="77"/>
              </a:rPr>
              <a:t>(under</a:t>
            </a:r>
            <a:r>
              <a:rPr lang="zh-CN" altLang="en-US" sz="1700">
                <a:latin typeface="Arial Rounded MT Bold" panose="020F0704030504030204" pitchFamily="34" charset="77"/>
              </a:rPr>
              <a:t> </a:t>
            </a:r>
            <a:r>
              <a:rPr lang="en-US" altLang="zh-CN" sz="1700">
                <a:latin typeface="Arial Rounded MT Bold" panose="020F0704030504030204" pitchFamily="34" charset="77"/>
              </a:rPr>
              <a:t>review)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F21579-5EBB-6548-97AA-C23A3E4FF91E}"/>
              </a:ext>
            </a:extLst>
          </p:cNvPr>
          <p:cNvSpPr/>
          <p:nvPr/>
        </p:nvSpPr>
        <p:spPr>
          <a:xfrm>
            <a:off x="1700033" y="2664287"/>
            <a:ext cx="2552195" cy="137774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1A8F9D-5F25-8543-A5D7-0FF0922D0C16}"/>
              </a:ext>
            </a:extLst>
          </p:cNvPr>
          <p:cNvSpPr/>
          <p:nvPr/>
        </p:nvSpPr>
        <p:spPr>
          <a:xfrm>
            <a:off x="1700033" y="4128720"/>
            <a:ext cx="2552195" cy="137774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1A3B9-F5E6-2546-B1B9-C5F41DD06003}"/>
              </a:ext>
            </a:extLst>
          </p:cNvPr>
          <p:cNvSpPr txBox="1"/>
          <p:nvPr/>
        </p:nvSpPr>
        <p:spPr>
          <a:xfrm>
            <a:off x="4574568" y="5420370"/>
            <a:ext cx="5185459" cy="96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Overall</a:t>
            </a:r>
            <a:r>
              <a:rPr lang="zh-CN" altLang="en-US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Flow</a:t>
            </a:r>
            <a:r>
              <a:rPr lang="zh-CN" altLang="en-US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 </a:t>
            </a:r>
            <a:r>
              <a:rPr lang="en-US" altLang="zh-CN" sz="2200">
                <a:solidFill>
                  <a:srgbClr val="1061C7"/>
                </a:solidFill>
                <a:latin typeface="Arial Rounded MT Bold" panose="020F0704030504030204" pitchFamily="34" charset="77"/>
              </a:rPr>
              <a:t>Tuning</a:t>
            </a:r>
            <a:endParaRPr lang="en-US">
              <a:solidFill>
                <a:srgbClr val="1061C7"/>
              </a:solidFill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altLang="zh-CN" sz="1700">
                <a:latin typeface="Arial Rounded MT Bold" panose="020F0704030504030204" pitchFamily="34" charset="77"/>
              </a:rPr>
              <a:t>[ASPDAC’20]</a:t>
            </a:r>
            <a:endParaRPr lang="en-CN" sz="1700">
              <a:latin typeface="Arial Rounded MT Bold" panose="020F0704030504030204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3B396-BABD-6F4B-BE20-2459171A91D6}"/>
              </a:ext>
            </a:extLst>
          </p:cNvPr>
          <p:cNvSpPr txBox="1"/>
          <p:nvPr/>
        </p:nvSpPr>
        <p:spPr>
          <a:xfrm>
            <a:off x="10000753" y="6133648"/>
            <a:ext cx="19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Covered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talk</a:t>
            </a:r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C8A850-F8CA-844D-843F-4AE041A46F00}"/>
              </a:ext>
            </a:extLst>
          </p:cNvPr>
          <p:cNvSpPr/>
          <p:nvPr/>
        </p:nvSpPr>
        <p:spPr>
          <a:xfrm>
            <a:off x="9187107" y="6167531"/>
            <a:ext cx="693283" cy="27168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618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E9BB4-E233-4540-A3CB-486A2D82A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5</a:t>
            </a:fld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B6237-3349-C747-9C85-43E5BBCA0DC2}"/>
              </a:ext>
            </a:extLst>
          </p:cNvPr>
          <p:cNvSpPr txBox="1"/>
          <p:nvPr/>
        </p:nvSpPr>
        <p:spPr>
          <a:xfrm>
            <a:off x="725542" y="1859251"/>
            <a:ext cx="11060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>
                <a:solidFill>
                  <a:srgbClr val="1061C7"/>
                </a:solidFill>
                <a:latin typeface="Arial Rounded MT Bold" panose="020F0704030504030204" pitchFamily="34" charset="77"/>
              </a:rPr>
              <a:t>Case Study 1: </a:t>
            </a:r>
          </a:p>
          <a:p>
            <a:endParaRPr lang="en-CN" sz="3600" dirty="0">
              <a:solidFill>
                <a:srgbClr val="1061C7"/>
              </a:solidFill>
              <a:latin typeface="Arial Rounded MT Bold" panose="020F0704030504030204" pitchFamily="34" charset="77"/>
            </a:endParaRPr>
          </a:p>
          <a:p>
            <a:r>
              <a:rPr lang="en-US" sz="3600" dirty="0">
                <a:solidFill>
                  <a:srgbClr val="1061C7"/>
                </a:solidFill>
                <a:latin typeface="Arial Rounded MT Bold" panose="020F0704030504030204" pitchFamily="34" charset="77"/>
              </a:rPr>
              <a:t>Routability </a:t>
            </a:r>
            <a:r>
              <a:rPr lang="en-US" altLang="zh-CN" sz="3600" dirty="0">
                <a:solidFill>
                  <a:srgbClr val="1061C7"/>
                </a:solidFill>
                <a:latin typeface="Arial Rounded MT Bold" panose="020F0704030504030204" pitchFamily="34" charset="77"/>
              </a:rPr>
              <a:t>Challenges</a:t>
            </a:r>
            <a:endParaRPr lang="en-CN" sz="3600" dirty="0">
              <a:solidFill>
                <a:srgbClr val="1061C7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887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E4BF6F-B383-8048-A3B0-4A9C5CD7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816ED-B7C1-E847-A82D-C1315275C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6</a:t>
            </a:fld>
            <a:endParaRPr lang="en-CN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2BAF5DA3-F0D7-C647-82D2-91BC1CEE9822}"/>
              </a:ext>
            </a:extLst>
          </p:cNvPr>
          <p:cNvSpPr/>
          <p:nvPr/>
        </p:nvSpPr>
        <p:spPr>
          <a:xfrm>
            <a:off x="1217843" y="1013777"/>
            <a:ext cx="9842201" cy="499174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57858A-BAD6-F745-BB43-C9BCAB6A2E17}"/>
              </a:ext>
            </a:extLst>
          </p:cNvPr>
          <p:cNvSpPr/>
          <p:nvPr/>
        </p:nvSpPr>
        <p:spPr>
          <a:xfrm>
            <a:off x="3435035" y="3870826"/>
            <a:ext cx="195918" cy="195918"/>
          </a:xfrm>
          <a:prstGeom prst="ellipse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6A0E6-D852-6A45-A2C1-03FBEDAFFE3B}"/>
              </a:ext>
            </a:extLst>
          </p:cNvPr>
          <p:cNvSpPr txBox="1"/>
          <p:nvPr/>
        </p:nvSpPr>
        <p:spPr>
          <a:xfrm>
            <a:off x="1417821" y="3099978"/>
            <a:ext cx="232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>
                <a:solidFill>
                  <a:srgbClr val="00B050"/>
                </a:solidFill>
              </a:rPr>
              <a:t>ML</a:t>
            </a:r>
            <a:r>
              <a:rPr lang="en-CN" sz="2400"/>
              <a:t> for Chip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E60AF-642B-AD46-A535-258FB4DD7AAB}"/>
              </a:ext>
            </a:extLst>
          </p:cNvPr>
          <p:cNvSpPr txBox="1"/>
          <p:nvPr/>
        </p:nvSpPr>
        <p:spPr>
          <a:xfrm>
            <a:off x="87127" y="5359186"/>
            <a:ext cx="1958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/>
              <a:t>Traditional Chip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BD2AF-3C03-8046-AA1B-78AA2A5B92F8}"/>
              </a:ext>
            </a:extLst>
          </p:cNvPr>
          <p:cNvSpPr txBox="1"/>
          <p:nvPr/>
        </p:nvSpPr>
        <p:spPr>
          <a:xfrm>
            <a:off x="3022997" y="4236235"/>
            <a:ext cx="1947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Well-studied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recent</a:t>
            </a:r>
            <a:r>
              <a:rPr lang="zh-CN" altLang="en-US" sz="2000"/>
              <a:t> </a:t>
            </a:r>
            <a:r>
              <a:rPr lang="en-US" altLang="zh-CN" sz="2000"/>
              <a:t>years</a:t>
            </a:r>
            <a:endParaRPr lang="en-CN" sz="200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9C25E8C-5D91-6F47-B0F0-2374A50B844E}"/>
              </a:ext>
            </a:extLst>
          </p:cNvPr>
          <p:cNvSpPr/>
          <p:nvPr/>
        </p:nvSpPr>
        <p:spPr>
          <a:xfrm rot="19579051">
            <a:off x="1955666" y="4500300"/>
            <a:ext cx="1295400" cy="289560"/>
          </a:xfrm>
          <a:prstGeom prst="rightArrow">
            <a:avLst>
              <a:gd name="adj1" fmla="val 47147"/>
              <a:gd name="adj2" fmla="val 92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55576A-1F86-A940-966C-C558DE1E9DC9}"/>
              </a:ext>
            </a:extLst>
          </p:cNvPr>
          <p:cNvGrpSpPr/>
          <p:nvPr/>
        </p:nvGrpSpPr>
        <p:grpSpPr>
          <a:xfrm>
            <a:off x="10159561" y="687910"/>
            <a:ext cx="1976166" cy="2273895"/>
            <a:chOff x="10137957" y="2937416"/>
            <a:chExt cx="1976166" cy="22738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34DE57-8F0B-A04C-8D9E-309D5D96C548}"/>
                </a:ext>
              </a:extLst>
            </p:cNvPr>
            <p:cNvSpPr txBox="1"/>
            <p:nvPr/>
          </p:nvSpPr>
          <p:spPr>
            <a:xfrm>
              <a:off x="10137957" y="4595758"/>
              <a:ext cx="197616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/>
                <a:t>True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intelligence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chip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design</a:t>
              </a:r>
              <a:endParaRPr lang="en-CN" sz="2000" b="1" dirty="0"/>
            </a:p>
          </p:txBody>
        </p:sp>
        <p:pic>
          <p:nvPicPr>
            <p:cNvPr id="15" name="Picture 14" descr="A picture containing blue, dark&#10;&#10;Description automatically generated">
              <a:extLst>
                <a:ext uri="{FF2B5EF4-FFF2-40B4-BE49-F238E27FC236}">
                  <a16:creationId xmlns:a16="http://schemas.microsoft.com/office/drawing/2014/main" id="{1450215B-D905-6943-A7F3-8031729DE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0703" y="2937416"/>
              <a:ext cx="1890674" cy="17268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B006713-D33B-4F47-8712-A428DEA1E08D}"/>
              </a:ext>
            </a:extLst>
          </p:cNvPr>
          <p:cNvSpPr txBox="1"/>
          <p:nvPr/>
        </p:nvSpPr>
        <p:spPr>
          <a:xfrm>
            <a:off x="5627047" y="6519446"/>
            <a:ext cx="444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Source:</a:t>
            </a:r>
            <a:r>
              <a:rPr lang="zh-CN" altLang="en-US" sz="1600" dirty="0"/>
              <a:t> </a:t>
            </a:r>
            <a:r>
              <a:rPr lang="en-US" altLang="zh-CN" sz="1600" dirty="0"/>
              <a:t>Image</a:t>
            </a:r>
            <a:r>
              <a:rPr lang="zh-CN" altLang="en-US" sz="1600" dirty="0"/>
              <a:t> </a:t>
            </a:r>
            <a:r>
              <a:rPr lang="en-US" altLang="zh-CN" sz="1600" dirty="0"/>
              <a:t>adapted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Cadence</a:t>
            </a:r>
            <a:r>
              <a:rPr lang="zh-CN" altLang="en-US" sz="1600" dirty="0"/>
              <a:t> </a:t>
            </a:r>
            <a:r>
              <a:rPr lang="en-US" altLang="zh-CN" sz="1600" dirty="0"/>
              <a:t>Cerebrus.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137815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8FEE-3BE8-0246-B8CB-6801309F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First</a:t>
            </a:r>
            <a:r>
              <a:rPr kumimoji="1" lang="zh-CN" altLang="en-US"/>
              <a:t> </a:t>
            </a:r>
            <a:r>
              <a:rPr kumimoji="1" lang="en-US" altLang="zh-CN"/>
              <a:t>Deep</a:t>
            </a:r>
            <a:r>
              <a:rPr kumimoji="1" lang="zh-CN" altLang="en-US"/>
              <a:t> </a:t>
            </a:r>
            <a:r>
              <a:rPr kumimoji="1" lang="en-US" altLang="zh-CN"/>
              <a:t>Learning</a:t>
            </a:r>
            <a:r>
              <a:rPr kumimoji="1" lang="zh-CN" altLang="en-US"/>
              <a:t> </a:t>
            </a:r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TW"/>
              <a:t>for Routability Prediction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A7D8-531A-6E4D-ADA7-75F417C83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1170000"/>
            <a:ext cx="10940730" cy="4950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Task 1: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result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less</a:t>
            </a:r>
            <a:r>
              <a:rPr lang="zh-CN" altLang="en-US"/>
              <a:t> </a:t>
            </a:r>
            <a:r>
              <a:rPr lang="en-US" altLang="zh-CN"/>
              <a:t>DRV count?</a:t>
            </a:r>
            <a:endParaRPr lang="en-US"/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marL="457200" lvl="1" indent="0">
              <a:lnSpc>
                <a:spcPct val="110000"/>
              </a:lnSpc>
              <a:buNone/>
            </a:pPr>
            <a:endParaRPr lang="en-US" sz="2400" b="1"/>
          </a:p>
          <a:p>
            <a:pPr marL="457200" lvl="1" indent="0">
              <a:lnSpc>
                <a:spcPct val="110000"/>
              </a:lnSpc>
              <a:buNone/>
            </a:pPr>
            <a:endParaRPr lang="en-US" sz="1200" b="1"/>
          </a:p>
          <a:p>
            <a:pPr>
              <a:lnSpc>
                <a:spcPct val="110000"/>
              </a:lnSpc>
            </a:pPr>
            <a:r>
              <a:rPr lang="en-US"/>
              <a:t>Task 2: w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DRC</a:t>
            </a:r>
            <a:r>
              <a:rPr lang="zh-CN" altLang="en-US"/>
              <a:t> </a:t>
            </a:r>
            <a:r>
              <a:rPr lang="en-US" altLang="zh-CN"/>
              <a:t>violations?</a:t>
            </a:r>
            <a:endParaRPr lang="en-US" sz="2400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DCABC-93A3-2B48-8339-B4DF84204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7</a:t>
            </a:fld>
            <a:endParaRPr lang="en-CN"/>
          </a:p>
        </p:txBody>
      </p:sp>
      <p:pic>
        <p:nvPicPr>
          <p:cNvPr id="32" name="Picture 31" descr="A picture containing text, cat, sitting, indoor&#10;&#10;Description automatically generated">
            <a:extLst>
              <a:ext uri="{FF2B5EF4-FFF2-40B4-BE49-F238E27FC236}">
                <a16:creationId xmlns:a16="http://schemas.microsoft.com/office/drawing/2014/main" id="{24F4EE47-2063-A64B-92A8-70F93339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75" y="1992511"/>
            <a:ext cx="1384051" cy="1384051"/>
          </a:xfrm>
          <a:prstGeom prst="rect">
            <a:avLst/>
          </a:prstGeom>
        </p:spPr>
      </p:pic>
      <p:sp>
        <p:nvSpPr>
          <p:cNvPr id="33" name="Arrow: Right 76">
            <a:extLst>
              <a:ext uri="{FF2B5EF4-FFF2-40B4-BE49-F238E27FC236}">
                <a16:creationId xmlns:a16="http://schemas.microsoft.com/office/drawing/2014/main" id="{D85645CF-265B-B44D-AB2B-ABF455BF4182}"/>
              </a:ext>
            </a:extLst>
          </p:cNvPr>
          <p:cNvSpPr/>
          <p:nvPr/>
        </p:nvSpPr>
        <p:spPr>
          <a:xfrm>
            <a:off x="8763427" y="2505831"/>
            <a:ext cx="599158" cy="357409"/>
          </a:xfrm>
          <a:prstGeom prst="rightArrow">
            <a:avLst>
              <a:gd name="adj1" fmla="val 50000"/>
              <a:gd name="adj2" fmla="val 715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C64F31-054F-8F4C-9A65-741613BF6D26}"/>
              </a:ext>
            </a:extLst>
          </p:cNvPr>
          <p:cNvSpPr txBox="1"/>
          <p:nvPr/>
        </p:nvSpPr>
        <p:spPr>
          <a:xfrm>
            <a:off x="9494486" y="2493541"/>
            <a:ext cx="101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/>
              <a:t>cat</a:t>
            </a:r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 strike="sngStrike"/>
              <a:t>dog</a:t>
            </a:r>
            <a:endParaRPr lang="en-CN" strike="sngStrike"/>
          </a:p>
        </p:txBody>
      </p:sp>
      <p:sp>
        <p:nvSpPr>
          <p:cNvPr id="36" name="Arrow: Right 76">
            <a:extLst>
              <a:ext uri="{FF2B5EF4-FFF2-40B4-BE49-F238E27FC236}">
                <a16:creationId xmlns:a16="http://schemas.microsoft.com/office/drawing/2014/main" id="{A9039AE8-8C8A-CE4B-8E8A-D4918A16E756}"/>
              </a:ext>
            </a:extLst>
          </p:cNvPr>
          <p:cNvSpPr/>
          <p:nvPr/>
        </p:nvSpPr>
        <p:spPr>
          <a:xfrm>
            <a:off x="8730327" y="5038877"/>
            <a:ext cx="416409" cy="357409"/>
          </a:xfrm>
          <a:prstGeom prst="rightArrow">
            <a:avLst>
              <a:gd name="adj1" fmla="val 50000"/>
              <a:gd name="adj2" fmla="val 715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214ACF-BC3D-1E40-9238-DE9DA99B3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1" r="50129"/>
          <a:stretch/>
        </p:blipFill>
        <p:spPr>
          <a:xfrm>
            <a:off x="7256963" y="4532113"/>
            <a:ext cx="1380780" cy="11273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D2BDBE-1D3A-7A46-BF89-7B600A99B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9174005" y="4545960"/>
            <a:ext cx="1475488" cy="11066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CA940A1-875E-B540-B8BD-5D81E8CCFB0F}"/>
              </a:ext>
            </a:extLst>
          </p:cNvPr>
          <p:cNvSpPr txBox="1"/>
          <p:nvPr/>
        </p:nvSpPr>
        <p:spPr>
          <a:xfrm>
            <a:off x="9771993" y="4954466"/>
            <a:ext cx="47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cat</a:t>
            </a:r>
            <a:endParaRPr lang="en-CN" strike="sngStrik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5B8017-E712-CF41-9DAB-219374CBC41E}"/>
              </a:ext>
            </a:extLst>
          </p:cNvPr>
          <p:cNvSpPr txBox="1"/>
          <p:nvPr/>
        </p:nvSpPr>
        <p:spPr>
          <a:xfrm>
            <a:off x="7755543" y="34358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Customized</a:t>
            </a:r>
            <a:r>
              <a:rPr lang="zh-CN" altLang="en-US"/>
              <a:t> </a:t>
            </a:r>
            <a:r>
              <a:rPr lang="en-US" altLang="zh-CN"/>
              <a:t>CNN</a:t>
            </a:r>
            <a:r>
              <a:rPr lang="zh-CN" altLang="en-US"/>
              <a:t> </a:t>
            </a:r>
            <a:r>
              <a:rPr lang="en-US" altLang="zh-CN"/>
              <a:t>methods</a:t>
            </a:r>
            <a:endParaRPr lang="en-C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DD11DC-1FC1-D241-8106-15058B1304AF}"/>
              </a:ext>
            </a:extLst>
          </p:cNvPr>
          <p:cNvSpPr txBox="1"/>
          <p:nvPr/>
        </p:nvSpPr>
        <p:spPr>
          <a:xfrm>
            <a:off x="7755542" y="5715768"/>
            <a:ext cx="258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Customized</a:t>
            </a:r>
            <a:r>
              <a:rPr lang="zh-CN" altLang="en-US"/>
              <a:t> </a:t>
            </a:r>
            <a:r>
              <a:rPr lang="en-US" altLang="zh-CN"/>
              <a:t>FCN</a:t>
            </a:r>
            <a:r>
              <a:rPr lang="zh-CN" altLang="en-US"/>
              <a:t> </a:t>
            </a:r>
            <a:r>
              <a:rPr lang="en-US" altLang="zh-CN"/>
              <a:t>methods</a:t>
            </a:r>
            <a:endParaRPr lang="en-C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899F0C-2B33-1D47-99E3-660A7AC2AB69}"/>
              </a:ext>
            </a:extLst>
          </p:cNvPr>
          <p:cNvGrpSpPr/>
          <p:nvPr/>
        </p:nvGrpSpPr>
        <p:grpSpPr>
          <a:xfrm>
            <a:off x="971095" y="2024661"/>
            <a:ext cx="5370910" cy="1504885"/>
            <a:chOff x="971095" y="2024661"/>
            <a:chExt cx="5370910" cy="15048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9E41BA-0A98-1241-8917-87B75F683F7D}"/>
                </a:ext>
              </a:extLst>
            </p:cNvPr>
            <p:cNvGrpSpPr/>
            <p:nvPr/>
          </p:nvGrpSpPr>
          <p:grpSpPr>
            <a:xfrm>
              <a:off x="971095" y="2024661"/>
              <a:ext cx="5370910" cy="1050015"/>
              <a:chOff x="1718202" y="2522721"/>
              <a:chExt cx="5809488" cy="126420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07A0A3-4D57-1545-AAB9-E53381EB54A2}"/>
                  </a:ext>
                </a:extLst>
              </p:cNvPr>
              <p:cNvSpPr/>
              <p:nvPr/>
            </p:nvSpPr>
            <p:spPr>
              <a:xfrm>
                <a:off x="1866537" y="2583681"/>
                <a:ext cx="790555" cy="5501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90B63-B026-BF47-9941-D46F208889E4}"/>
                  </a:ext>
                </a:extLst>
              </p:cNvPr>
              <p:cNvSpPr/>
              <p:nvPr/>
            </p:nvSpPr>
            <p:spPr>
              <a:xfrm>
                <a:off x="1718202" y="2522721"/>
                <a:ext cx="2438400" cy="12642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EA675B-6180-2F41-8E1C-B37718C8AABE}"/>
                  </a:ext>
                </a:extLst>
              </p:cNvPr>
              <p:cNvSpPr/>
              <p:nvPr/>
            </p:nvSpPr>
            <p:spPr>
              <a:xfrm>
                <a:off x="1855950" y="3274642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23C63E-9CAF-AB47-9B9F-5C3841BF9917}"/>
                  </a:ext>
                </a:extLst>
              </p:cNvPr>
              <p:cNvSpPr/>
              <p:nvPr/>
            </p:nvSpPr>
            <p:spPr>
              <a:xfrm>
                <a:off x="2946397" y="2605210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C847E3-34D1-114E-B1B7-64F1623A66B0}"/>
                  </a:ext>
                </a:extLst>
              </p:cNvPr>
              <p:cNvSpPr/>
              <p:nvPr/>
            </p:nvSpPr>
            <p:spPr>
              <a:xfrm>
                <a:off x="6608382" y="3127614"/>
                <a:ext cx="790555" cy="5501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D0032-1FC1-FF4E-ACD3-1170031B5052}"/>
                  </a:ext>
                </a:extLst>
              </p:cNvPr>
              <p:cNvSpPr/>
              <p:nvPr/>
            </p:nvSpPr>
            <p:spPr>
              <a:xfrm>
                <a:off x="5089290" y="2522721"/>
                <a:ext cx="2438400" cy="12642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5E2DE2-F2EA-3144-B024-39493B896551}"/>
                  </a:ext>
                </a:extLst>
              </p:cNvPr>
              <p:cNvSpPr/>
              <p:nvPr/>
            </p:nvSpPr>
            <p:spPr>
              <a:xfrm>
                <a:off x="5236033" y="3154822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05347C-208F-014D-8CB9-0C35EEA7BBE3}"/>
                  </a:ext>
                </a:extLst>
              </p:cNvPr>
              <p:cNvSpPr/>
              <p:nvPr/>
            </p:nvSpPr>
            <p:spPr>
              <a:xfrm>
                <a:off x="6317485" y="2605210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 descr="A picture containing text, plant&#10;&#10;Description automatically generated">
              <a:extLst>
                <a:ext uri="{FF2B5EF4-FFF2-40B4-BE49-F238E27FC236}">
                  <a16:creationId xmlns:a16="http://schemas.microsoft.com/office/drawing/2014/main" id="{A0C1C4D9-3122-574D-BC47-52CE4681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5201" y="2135310"/>
              <a:ext cx="1062271" cy="8926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F0F525-AB58-7C49-AED4-4B9C101B3D22}"/>
                </a:ext>
              </a:extLst>
            </p:cNvPr>
            <p:cNvSpPr txBox="1"/>
            <p:nvPr/>
          </p:nvSpPr>
          <p:spPr>
            <a:xfrm>
              <a:off x="1544625" y="3154621"/>
              <a:ext cx="9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/>
                <a:t>Layout</a:t>
              </a:r>
              <a:r>
                <a:rPr lang="zh-CN" altLang="en-US" b="1"/>
                <a:t> </a:t>
              </a:r>
              <a:r>
                <a:rPr lang="en-US" altLang="zh-CN" b="1"/>
                <a:t>1</a:t>
              </a:r>
              <a:endParaRPr lang="en-CN" b="1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C8E80E-C300-954B-B77E-36426EBAF118}"/>
                </a:ext>
              </a:extLst>
            </p:cNvPr>
            <p:cNvSpPr txBox="1"/>
            <p:nvPr/>
          </p:nvSpPr>
          <p:spPr>
            <a:xfrm>
              <a:off x="4678475" y="3160214"/>
              <a:ext cx="9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/>
                <a:t>Layout</a:t>
              </a:r>
              <a:r>
                <a:rPr lang="zh-CN" altLang="en-US" b="1"/>
                <a:t> </a:t>
              </a:r>
              <a:r>
                <a:rPr lang="en-US" altLang="zh-CN" b="1"/>
                <a:t>2</a:t>
              </a:r>
              <a:endParaRPr lang="en-CN" b="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B88123-1D33-DE4C-B9D5-FA1507F95542}"/>
              </a:ext>
            </a:extLst>
          </p:cNvPr>
          <p:cNvGrpSpPr/>
          <p:nvPr/>
        </p:nvGrpSpPr>
        <p:grpSpPr>
          <a:xfrm>
            <a:off x="962559" y="4567013"/>
            <a:ext cx="5205112" cy="1427792"/>
            <a:chOff x="962559" y="4567013"/>
            <a:chExt cx="5205112" cy="142779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28999D-3D1F-EE4E-9FE8-F854E4EB6E27}"/>
                </a:ext>
              </a:extLst>
            </p:cNvPr>
            <p:cNvGrpSpPr/>
            <p:nvPr/>
          </p:nvGrpSpPr>
          <p:grpSpPr>
            <a:xfrm>
              <a:off x="962559" y="4567013"/>
              <a:ext cx="5205112" cy="1037279"/>
              <a:chOff x="1761745" y="5111539"/>
              <a:chExt cx="5891447" cy="12993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2BCCA7-C171-F84A-A149-2F20D8F2C7A6}"/>
                  </a:ext>
                </a:extLst>
              </p:cNvPr>
              <p:cNvSpPr/>
              <p:nvPr/>
            </p:nvSpPr>
            <p:spPr>
              <a:xfrm>
                <a:off x="1910080" y="5207696"/>
                <a:ext cx="790555" cy="5501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3CF80C-E667-244E-B953-C17A2590CA47}"/>
                  </a:ext>
                </a:extLst>
              </p:cNvPr>
              <p:cNvSpPr/>
              <p:nvPr/>
            </p:nvSpPr>
            <p:spPr>
              <a:xfrm>
                <a:off x="1761745" y="5146736"/>
                <a:ext cx="2438400" cy="12642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3EA541-AC3D-A848-89FB-EF7571302350}"/>
                  </a:ext>
                </a:extLst>
              </p:cNvPr>
              <p:cNvSpPr/>
              <p:nvPr/>
            </p:nvSpPr>
            <p:spPr>
              <a:xfrm>
                <a:off x="1899493" y="5898657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D569B97-E0AD-7B46-8615-8AA7AC01C4DF}"/>
                  </a:ext>
                </a:extLst>
              </p:cNvPr>
              <p:cNvSpPr/>
              <p:nvPr/>
            </p:nvSpPr>
            <p:spPr>
              <a:xfrm>
                <a:off x="2989940" y="5229225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2F1813-8FA8-A943-BD25-3B8A473D696A}"/>
                  </a:ext>
                </a:extLst>
              </p:cNvPr>
              <p:cNvSpPr/>
              <p:nvPr/>
            </p:nvSpPr>
            <p:spPr>
              <a:xfrm>
                <a:off x="5363127" y="5207696"/>
                <a:ext cx="790555" cy="5501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06DCDB-0FF3-3D4B-AEED-90600676715D}"/>
                  </a:ext>
                </a:extLst>
              </p:cNvPr>
              <p:cNvSpPr/>
              <p:nvPr/>
            </p:nvSpPr>
            <p:spPr>
              <a:xfrm>
                <a:off x="5214792" y="5146736"/>
                <a:ext cx="2438400" cy="12642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292EF6-FFB5-3B40-861E-2ED12A41668E}"/>
                  </a:ext>
                </a:extLst>
              </p:cNvPr>
              <p:cNvSpPr/>
              <p:nvPr/>
            </p:nvSpPr>
            <p:spPr>
              <a:xfrm>
                <a:off x="5352540" y="5898657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AD6D93-C820-E848-A95B-02A497E84E85}"/>
                  </a:ext>
                </a:extLst>
              </p:cNvPr>
              <p:cNvSpPr/>
              <p:nvPr/>
            </p:nvSpPr>
            <p:spPr>
              <a:xfrm>
                <a:off x="6442987" y="5229225"/>
                <a:ext cx="1081452" cy="377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7">
                <a:extLst>
                  <a:ext uri="{FF2B5EF4-FFF2-40B4-BE49-F238E27FC236}">
                    <a16:creationId xmlns:a16="http://schemas.microsoft.com/office/drawing/2014/main" id="{3EAAB002-62E8-A24F-A14E-75A37DF2B959}"/>
                  </a:ext>
                </a:extLst>
              </p:cNvPr>
              <p:cNvSpPr/>
              <p:nvPr/>
            </p:nvSpPr>
            <p:spPr>
              <a:xfrm>
                <a:off x="5850659" y="5692807"/>
                <a:ext cx="216000" cy="216000"/>
              </a:xfrm>
              <a:prstGeom prst="mathMultiply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8">
                <a:extLst>
                  <a:ext uri="{FF2B5EF4-FFF2-40B4-BE49-F238E27FC236}">
                    <a16:creationId xmlns:a16="http://schemas.microsoft.com/office/drawing/2014/main" id="{16A1F5A6-4FD0-3940-8AB0-5982661699F9}"/>
                  </a:ext>
                </a:extLst>
              </p:cNvPr>
              <p:cNvSpPr/>
              <p:nvPr/>
            </p:nvSpPr>
            <p:spPr>
              <a:xfrm>
                <a:off x="6687437" y="5111539"/>
                <a:ext cx="216000" cy="216000"/>
              </a:xfrm>
              <a:prstGeom prst="mathMultiply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9">
                <a:extLst>
                  <a:ext uri="{FF2B5EF4-FFF2-40B4-BE49-F238E27FC236}">
                    <a16:creationId xmlns:a16="http://schemas.microsoft.com/office/drawing/2014/main" id="{8E4D426A-6627-DD43-8EE4-F30D60F738DF}"/>
                  </a:ext>
                </a:extLst>
              </p:cNvPr>
              <p:cNvSpPr/>
              <p:nvPr/>
            </p:nvSpPr>
            <p:spPr>
              <a:xfrm>
                <a:off x="7392833" y="5471295"/>
                <a:ext cx="216000" cy="216000"/>
              </a:xfrm>
              <a:prstGeom prst="mathMultiply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F4190E9-FF32-0544-90EA-E015C8C8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6685" y="4800957"/>
              <a:ext cx="1050015" cy="1050015"/>
            </a:xfrm>
            <a:prstGeom prst="rect">
              <a:avLst/>
            </a:prstGeom>
          </p:spPr>
        </p:pic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E0935D75-7067-F44A-ACF7-8860A42E950C}"/>
                </a:ext>
              </a:extLst>
            </p:cNvPr>
            <p:cNvSpPr/>
            <p:nvPr/>
          </p:nvSpPr>
          <p:spPr>
            <a:xfrm rot="16200000" flipH="1">
              <a:off x="3466782" y="4740909"/>
              <a:ext cx="239110" cy="792773"/>
            </a:xfrm>
            <a:prstGeom prst="downArrow">
              <a:avLst>
                <a:gd name="adj1" fmla="val 50000"/>
                <a:gd name="adj2" fmla="val 1281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6D398D-893C-174D-8ED2-42AC1539C3D5}"/>
                </a:ext>
              </a:extLst>
            </p:cNvPr>
            <p:cNvSpPr txBox="1"/>
            <p:nvPr/>
          </p:nvSpPr>
          <p:spPr>
            <a:xfrm>
              <a:off x="1558239" y="5625473"/>
              <a:ext cx="9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/>
                <a:t>Layout</a:t>
              </a:r>
              <a:r>
                <a:rPr lang="zh-CN" altLang="en-US" b="1"/>
                <a:t> </a:t>
              </a:r>
              <a:r>
                <a:rPr lang="en-US" altLang="zh-CN" b="1"/>
                <a:t>1</a:t>
              </a:r>
              <a:endParaRPr lang="en-CN" b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0F959D-B4BF-EA44-942B-580A0F742AC6}"/>
                </a:ext>
              </a:extLst>
            </p:cNvPr>
            <p:cNvSpPr txBox="1"/>
            <p:nvPr/>
          </p:nvSpPr>
          <p:spPr>
            <a:xfrm>
              <a:off x="4475176" y="5618728"/>
              <a:ext cx="9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/>
                <a:t>Layout</a:t>
              </a:r>
              <a:r>
                <a:rPr lang="zh-CN" altLang="en-US" b="1"/>
                <a:t> </a:t>
              </a:r>
              <a:r>
                <a:rPr lang="en-US" altLang="zh-CN" b="1"/>
                <a:t>1</a:t>
              </a:r>
              <a:endParaRPr lang="en-CN" b="1"/>
            </a:p>
          </p:txBody>
        </p:sp>
      </p:grpSp>
      <p:sp>
        <p:nvSpPr>
          <p:cNvPr id="46" name="文字方塊 26">
            <a:extLst>
              <a:ext uri="{FF2B5EF4-FFF2-40B4-BE49-F238E27FC236}">
                <a16:creationId xmlns:a16="http://schemas.microsoft.com/office/drawing/2014/main" id="{95CEE197-334B-7B4A-88DE-B4FA8A82F2EA}"/>
              </a:ext>
            </a:extLst>
          </p:cNvPr>
          <p:cNvSpPr txBox="1"/>
          <p:nvPr/>
        </p:nvSpPr>
        <p:spPr>
          <a:xfrm>
            <a:off x="7722855" y="6443568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/>
              <a:t>RouteNet [Xie, et al., ICCAD’18] </a:t>
            </a:r>
            <a:endParaRPr kumimoji="1" lang="zh-TW" altLang="en-US" sz="1400" b="1"/>
          </a:p>
        </p:txBody>
      </p:sp>
    </p:spTree>
    <p:extLst>
      <p:ext uri="{BB962C8B-B14F-4D97-AF65-F5344CB8AC3E}">
        <p14:creationId xmlns:p14="http://schemas.microsoft.com/office/powerpoint/2010/main" val="350165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6" grpId="0" animBg="1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68C029-93F6-1E4E-89AE-6EA3695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63" y="4395147"/>
            <a:ext cx="4033421" cy="218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988FEE-3BE8-0246-B8CB-6801309F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First</a:t>
            </a:r>
            <a:r>
              <a:rPr kumimoji="1" lang="zh-CN" altLang="en-US"/>
              <a:t> </a:t>
            </a:r>
            <a:r>
              <a:rPr kumimoji="1" lang="en-US" altLang="zh-CN"/>
              <a:t>Deep</a:t>
            </a:r>
            <a:r>
              <a:rPr kumimoji="1" lang="zh-CN" altLang="en-US"/>
              <a:t> </a:t>
            </a:r>
            <a:r>
              <a:rPr kumimoji="1" lang="en-US" altLang="zh-CN"/>
              <a:t>Learning</a:t>
            </a:r>
            <a:r>
              <a:rPr kumimoji="1" lang="zh-CN" altLang="en-US"/>
              <a:t> </a:t>
            </a:r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TW"/>
              <a:t>for Routability Prediction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A7D8-531A-6E4D-ADA7-75F417C83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0" y="1170000"/>
            <a:ext cx="10940730" cy="4950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Task 1: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DRV count?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sz="2400" b="1" dirty="0"/>
          </a:p>
          <a:p>
            <a:pPr lvl="1">
              <a:lnSpc>
                <a:spcPct val="110000"/>
              </a:lnSpc>
            </a:pPr>
            <a:endParaRPr lang="en-US" sz="2400" b="1" dirty="0"/>
          </a:p>
          <a:p>
            <a:pPr lvl="1">
              <a:lnSpc>
                <a:spcPct val="110000"/>
              </a:lnSpc>
            </a:pPr>
            <a:endParaRPr lang="en-US" sz="2400" b="1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2400" b="1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1200" b="1" dirty="0"/>
          </a:p>
          <a:p>
            <a:pPr>
              <a:lnSpc>
                <a:spcPct val="110000"/>
              </a:lnSpc>
            </a:pPr>
            <a:r>
              <a:rPr lang="en-US" dirty="0"/>
              <a:t>Task 2: w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DRC</a:t>
            </a:r>
            <a:r>
              <a:rPr lang="zh-CN" altLang="en-US" dirty="0"/>
              <a:t> </a:t>
            </a:r>
            <a:r>
              <a:rPr lang="en-US" altLang="zh-CN" dirty="0"/>
              <a:t>violations?</a:t>
            </a:r>
            <a:endParaRPr lang="en-US" sz="2400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DCABC-93A3-2B48-8339-B4DF84204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8</a:t>
            </a:fld>
            <a:endParaRPr lang="en-CN"/>
          </a:p>
        </p:txBody>
      </p:sp>
      <p:sp>
        <p:nvSpPr>
          <p:cNvPr id="42" name="文字方塊 26">
            <a:extLst>
              <a:ext uri="{FF2B5EF4-FFF2-40B4-BE49-F238E27FC236}">
                <a16:creationId xmlns:a16="http://schemas.microsoft.com/office/drawing/2014/main" id="{9C38E21E-0090-CF43-892D-B3E389CD2756}"/>
              </a:ext>
            </a:extLst>
          </p:cNvPr>
          <p:cNvSpPr txBox="1"/>
          <p:nvPr/>
        </p:nvSpPr>
        <p:spPr>
          <a:xfrm>
            <a:off x="7722855" y="6443568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/>
              <a:t>RouteNet [Xie, et al., ICCAD’18] </a:t>
            </a:r>
            <a:endParaRPr kumimoji="1" lang="zh-TW" altLang="en-US" sz="1400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BC037E-B518-A946-9430-B585E6778CCE}"/>
              </a:ext>
            </a:extLst>
          </p:cNvPr>
          <p:cNvSpPr txBox="1"/>
          <p:nvPr/>
        </p:nvSpPr>
        <p:spPr>
          <a:xfrm>
            <a:off x="7298093" y="1944847"/>
            <a:ext cx="4249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/>
              <a:t>Requires</a:t>
            </a:r>
            <a:r>
              <a:rPr lang="zh-CN" altLang="en-US" sz="2200"/>
              <a:t> </a:t>
            </a:r>
            <a:r>
              <a:rPr lang="en-US" altLang="zh-CN" sz="2200"/>
              <a:t>global</a:t>
            </a:r>
            <a:r>
              <a:rPr lang="zh-CN" altLang="en-US" sz="2200"/>
              <a:t> </a:t>
            </a:r>
            <a:r>
              <a:rPr lang="en-US" altLang="zh-CN" sz="2200"/>
              <a:t>routing:</a:t>
            </a:r>
          </a:p>
          <a:p>
            <a:r>
              <a:rPr lang="en-US" altLang="zh-CN" sz="2200" b="1">
                <a:solidFill>
                  <a:srgbClr val="D92D32"/>
                </a:solidFill>
              </a:rPr>
              <a:t>	Hours</a:t>
            </a:r>
            <a:r>
              <a:rPr lang="zh-CN" altLang="en-US" sz="2200"/>
              <a:t> * </a:t>
            </a:r>
            <a:r>
              <a:rPr lang="en-US" altLang="zh-CN" sz="2200"/>
              <a:t>Number</a:t>
            </a:r>
            <a:r>
              <a:rPr lang="zh-CN" altLang="en-US" sz="2200"/>
              <a:t> </a:t>
            </a:r>
            <a:r>
              <a:rPr lang="en-US" altLang="zh-CN" sz="2200"/>
              <a:t>of</a:t>
            </a:r>
            <a:r>
              <a:rPr lang="zh-CN" altLang="en-US" sz="2200"/>
              <a:t> </a:t>
            </a:r>
            <a:r>
              <a:rPr lang="en-US" altLang="zh-CN" sz="2200"/>
              <a:t>Layouts</a:t>
            </a:r>
            <a:endParaRPr lang="en-CN" sz="2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7FAADE-5F94-6E46-BF59-F4A7135059B5}"/>
              </a:ext>
            </a:extLst>
          </p:cNvPr>
          <p:cNvSpPr txBox="1"/>
          <p:nvPr/>
        </p:nvSpPr>
        <p:spPr>
          <a:xfrm>
            <a:off x="7279287" y="4467357"/>
            <a:ext cx="3916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/>
              <a:t>Requires</a:t>
            </a:r>
            <a:r>
              <a:rPr lang="zh-CN" altLang="en-US" sz="2200"/>
              <a:t> </a:t>
            </a:r>
            <a:r>
              <a:rPr lang="en-US" altLang="zh-CN" sz="2200"/>
              <a:t>detailed</a:t>
            </a:r>
            <a:r>
              <a:rPr lang="zh-CN" altLang="en-US" sz="2200"/>
              <a:t> </a:t>
            </a:r>
            <a:r>
              <a:rPr lang="en-US" altLang="zh-CN" sz="2200"/>
              <a:t>routing</a:t>
            </a:r>
          </a:p>
          <a:p>
            <a:r>
              <a:rPr lang="en-US" altLang="zh-CN" sz="2200" b="1">
                <a:solidFill>
                  <a:srgbClr val="D92D32"/>
                </a:solidFill>
              </a:rPr>
              <a:t>	More</a:t>
            </a:r>
            <a:r>
              <a:rPr lang="zh-CN" altLang="en-US" sz="2200" b="1">
                <a:solidFill>
                  <a:srgbClr val="D92D32"/>
                </a:solidFill>
              </a:rPr>
              <a:t> </a:t>
            </a:r>
            <a:r>
              <a:rPr lang="en-US" altLang="zh-CN" sz="2200" b="1">
                <a:solidFill>
                  <a:srgbClr val="D92D32"/>
                </a:solidFill>
              </a:rPr>
              <a:t>hours</a:t>
            </a:r>
            <a:r>
              <a:rPr lang="zh-CN" altLang="en-US" sz="2200"/>
              <a:t> * </a:t>
            </a:r>
            <a:r>
              <a:rPr lang="en-US" altLang="zh-CN" sz="2200"/>
              <a:t>Iterations</a:t>
            </a:r>
            <a:endParaRPr lang="en-CN" sz="2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DD87E-4988-2347-9AD1-C30ABF462CDD}"/>
              </a:ext>
            </a:extLst>
          </p:cNvPr>
          <p:cNvSpPr txBox="1"/>
          <p:nvPr/>
        </p:nvSpPr>
        <p:spPr>
          <a:xfrm>
            <a:off x="7359714" y="2807023"/>
            <a:ext cx="413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In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seconds,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with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close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accuracy</a:t>
            </a:r>
            <a:endParaRPr lang="en-CN" sz="2400" b="1" dirty="0">
              <a:solidFill>
                <a:srgbClr val="00B050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663543-F0DE-A046-8BD5-5AE65544F2A2}"/>
              </a:ext>
            </a:extLst>
          </p:cNvPr>
          <p:cNvCxnSpPr>
            <a:cxnSpLocks/>
          </p:cNvCxnSpPr>
          <p:nvPr/>
        </p:nvCxnSpPr>
        <p:spPr>
          <a:xfrm flipV="1">
            <a:off x="8236569" y="2268415"/>
            <a:ext cx="827078" cy="530866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06E83E-B3B3-B348-966B-3874891F70AE}"/>
              </a:ext>
            </a:extLst>
          </p:cNvPr>
          <p:cNvCxnSpPr>
            <a:cxnSpLocks/>
          </p:cNvCxnSpPr>
          <p:nvPr/>
        </p:nvCxnSpPr>
        <p:spPr>
          <a:xfrm flipV="1">
            <a:off x="8484078" y="4776272"/>
            <a:ext cx="827078" cy="530866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2B8CD1-D31C-514F-92FE-714AA6BBE84D}"/>
              </a:ext>
            </a:extLst>
          </p:cNvPr>
          <p:cNvSpPr txBox="1"/>
          <p:nvPr/>
        </p:nvSpPr>
        <p:spPr>
          <a:xfrm>
            <a:off x="6979374" y="5307138"/>
            <a:ext cx="516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00B050"/>
                </a:solidFill>
              </a:rPr>
              <a:t>In</a:t>
            </a:r>
            <a:r>
              <a:rPr lang="zh-CN" altLang="en-US" sz="2400" b="1">
                <a:solidFill>
                  <a:srgbClr val="00B050"/>
                </a:solidFill>
              </a:rPr>
              <a:t> </a:t>
            </a:r>
            <a:r>
              <a:rPr lang="en-US" altLang="zh-CN" sz="2400" b="1">
                <a:solidFill>
                  <a:srgbClr val="00B050"/>
                </a:solidFill>
              </a:rPr>
              <a:t>seconds,</a:t>
            </a:r>
            <a:r>
              <a:rPr lang="zh-CN" altLang="en-US" sz="2400" b="1">
                <a:solidFill>
                  <a:srgbClr val="00B050"/>
                </a:solidFill>
              </a:rPr>
              <a:t> </a:t>
            </a:r>
            <a:r>
              <a:rPr lang="en-US" altLang="zh-CN" sz="2400" b="1">
                <a:solidFill>
                  <a:srgbClr val="00B050"/>
                </a:solidFill>
              </a:rPr>
              <a:t>outperform</a:t>
            </a:r>
            <a:r>
              <a:rPr lang="zh-CN" altLang="en-US" sz="2400" b="1">
                <a:solidFill>
                  <a:srgbClr val="00B050"/>
                </a:solidFill>
              </a:rPr>
              <a:t> </a:t>
            </a:r>
            <a:r>
              <a:rPr lang="en-US" altLang="zh-CN" sz="2400" b="1">
                <a:solidFill>
                  <a:srgbClr val="00B050"/>
                </a:solidFill>
              </a:rPr>
              <a:t>previous</a:t>
            </a:r>
            <a:r>
              <a:rPr lang="zh-CN" altLang="en-US" sz="2400" b="1">
                <a:solidFill>
                  <a:srgbClr val="00B050"/>
                </a:solidFill>
              </a:rPr>
              <a:t> </a:t>
            </a:r>
            <a:r>
              <a:rPr lang="en-US" altLang="zh-CN" sz="2400" b="1">
                <a:solidFill>
                  <a:srgbClr val="00B050"/>
                </a:solidFill>
              </a:rPr>
              <a:t>works</a:t>
            </a:r>
            <a:endParaRPr lang="en-CN" sz="2400" b="1">
              <a:solidFill>
                <a:srgbClr val="00B050"/>
              </a:solidFill>
            </a:endParaRPr>
          </a:p>
        </p:txBody>
      </p:sp>
      <p:pic>
        <p:nvPicPr>
          <p:cNvPr id="30" name="Picture 29" descr="A close up of a flag&#10;&#10;Description automatically generated with medium confidence">
            <a:extLst>
              <a:ext uri="{FF2B5EF4-FFF2-40B4-BE49-F238E27FC236}">
                <a16:creationId xmlns:a16="http://schemas.microsoft.com/office/drawing/2014/main" id="{C24AD884-F25F-484D-9EC2-B773B241E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385"/>
          <a:stretch/>
        </p:blipFill>
        <p:spPr>
          <a:xfrm>
            <a:off x="972419" y="1761893"/>
            <a:ext cx="1896296" cy="1875094"/>
          </a:xfrm>
          <a:prstGeom prst="rect">
            <a:avLst/>
          </a:prstGeom>
        </p:spPr>
      </p:pic>
      <p:pic>
        <p:nvPicPr>
          <p:cNvPr id="52" name="Picture 51" descr="A close up of a flag&#10;&#10;Description automatically generated with medium confidence">
            <a:extLst>
              <a:ext uri="{FF2B5EF4-FFF2-40B4-BE49-F238E27FC236}">
                <a16:creationId xmlns:a16="http://schemas.microsoft.com/office/drawing/2014/main" id="{1DE47AF1-7F22-C846-97DF-540929FEF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0"/>
          <a:stretch/>
        </p:blipFill>
        <p:spPr>
          <a:xfrm>
            <a:off x="4336894" y="1761893"/>
            <a:ext cx="1826840" cy="18430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D2E9F8B-66DE-684E-B491-8CAF1547C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5809" y="5243795"/>
            <a:ext cx="1050015" cy="1050015"/>
          </a:xfrm>
          <a:prstGeom prst="rect">
            <a:avLst/>
          </a:prstGeom>
        </p:spPr>
      </p:pic>
      <p:pic>
        <p:nvPicPr>
          <p:cNvPr id="18" name="Picture 17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04B767D1-B537-4442-912B-DADC15B25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201" y="2135310"/>
            <a:ext cx="1062271" cy="8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/>
      <p:bldP spid="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B033-2765-4F49-95A7-75E621CA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Many</a:t>
            </a:r>
            <a:r>
              <a:rPr lang="zh-CN" altLang="en-US"/>
              <a:t> </a:t>
            </a:r>
            <a:r>
              <a:rPr lang="en-US" altLang="zh-CN"/>
              <a:t>Excellent</a:t>
            </a:r>
            <a:r>
              <a:rPr lang="zh-CN" altLang="en-US"/>
              <a:t> </a:t>
            </a:r>
            <a:r>
              <a:rPr lang="en-US" altLang="zh-CN"/>
              <a:t>Deep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Methods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20819-6D4F-DD4B-9ED8-C220E9F16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9C790-290C-A040-B331-07958D38869F}" type="slidenum">
              <a:rPr lang="en-CN" smtClean="0"/>
              <a:t>9</a:t>
            </a:fld>
            <a:endParaRPr lang="en-CN"/>
          </a:p>
        </p:txBody>
      </p:sp>
      <p:pic>
        <p:nvPicPr>
          <p:cNvPr id="6" name="圖片 10">
            <a:extLst>
              <a:ext uri="{FF2B5EF4-FFF2-40B4-BE49-F238E27FC236}">
                <a16:creationId xmlns:a16="http://schemas.microsoft.com/office/drawing/2014/main" id="{7045F64F-F30C-6040-8069-9C9A3681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82" y="1476440"/>
            <a:ext cx="3185383" cy="1747752"/>
          </a:xfrm>
          <a:prstGeom prst="rect">
            <a:avLst/>
          </a:prstGeom>
        </p:spPr>
      </p:pic>
      <p:pic>
        <p:nvPicPr>
          <p:cNvPr id="7" name="圖片 11">
            <a:extLst>
              <a:ext uri="{FF2B5EF4-FFF2-40B4-BE49-F238E27FC236}">
                <a16:creationId xmlns:a16="http://schemas.microsoft.com/office/drawing/2014/main" id="{80F1F182-92BB-D74D-B779-A05CB353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919" y="1554696"/>
            <a:ext cx="3859214" cy="1591240"/>
          </a:xfrm>
          <a:prstGeom prst="rect">
            <a:avLst/>
          </a:prstGeom>
        </p:spPr>
      </p:pic>
      <p:sp>
        <p:nvSpPr>
          <p:cNvPr id="9" name="文字方塊 26">
            <a:extLst>
              <a:ext uri="{FF2B5EF4-FFF2-40B4-BE49-F238E27FC236}">
                <a16:creationId xmlns:a16="http://schemas.microsoft.com/office/drawing/2014/main" id="{E148B620-7B10-8E4E-BFFB-60EC37706277}"/>
              </a:ext>
            </a:extLst>
          </p:cNvPr>
          <p:cNvSpPr txBox="1"/>
          <p:nvPr/>
        </p:nvSpPr>
        <p:spPr>
          <a:xfrm>
            <a:off x="441169" y="3328827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/>
              <a:t>RouteNet [Xie, et al., ICCAD’18] </a:t>
            </a:r>
            <a:endParaRPr kumimoji="1" lang="zh-TW" altLang="en-US" sz="1400" b="1"/>
          </a:p>
        </p:txBody>
      </p:sp>
      <p:sp>
        <p:nvSpPr>
          <p:cNvPr id="10" name="文字方塊 28">
            <a:extLst>
              <a:ext uri="{FF2B5EF4-FFF2-40B4-BE49-F238E27FC236}">
                <a16:creationId xmlns:a16="http://schemas.microsoft.com/office/drawing/2014/main" id="{601C5476-4DC8-DE47-8C04-12B3D9B1C7AA}"/>
              </a:ext>
            </a:extLst>
          </p:cNvPr>
          <p:cNvSpPr txBox="1"/>
          <p:nvPr/>
        </p:nvSpPr>
        <p:spPr>
          <a:xfrm>
            <a:off x="4572768" y="3326032"/>
            <a:ext cx="219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J-Net [</a:t>
            </a:r>
            <a:r>
              <a:rPr lang="en" altLang="zh-TW" sz="1400"/>
              <a:t>Liang, et al., ISPD’20</a:t>
            </a:r>
            <a:r>
              <a:rPr lang="en-US" altLang="zh-TW" sz="1400"/>
              <a:t>] </a:t>
            </a:r>
            <a:endParaRPr kumimoji="1" lang="zh-TW" altLang="en-US" sz="1400"/>
          </a:p>
        </p:txBody>
      </p:sp>
      <p:sp>
        <p:nvSpPr>
          <p:cNvPr id="11" name="文字方塊 30">
            <a:extLst>
              <a:ext uri="{FF2B5EF4-FFF2-40B4-BE49-F238E27FC236}">
                <a16:creationId xmlns:a16="http://schemas.microsoft.com/office/drawing/2014/main" id="{1E7E300D-78E6-F741-901C-870E4B794143}"/>
              </a:ext>
            </a:extLst>
          </p:cNvPr>
          <p:cNvSpPr txBox="1"/>
          <p:nvPr/>
        </p:nvSpPr>
        <p:spPr>
          <a:xfrm>
            <a:off x="8666114" y="3337647"/>
            <a:ext cx="258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PROS [</a:t>
            </a:r>
            <a:r>
              <a:rPr lang="en" altLang="zh-TW" sz="1400"/>
              <a:t>Chen, et al., ICCAD’20</a:t>
            </a:r>
            <a:r>
              <a:rPr lang="en-US" altLang="zh-TW" sz="1400"/>
              <a:t>] </a:t>
            </a:r>
            <a:endParaRPr kumimoji="1" lang="zh-TW" altLang="en-US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36EBCD-CD44-5540-A000-E652CDF56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1" y="1918089"/>
            <a:ext cx="3859383" cy="136213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EE27369-8170-5A48-9764-5A9051E444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7" r="1552"/>
          <a:stretch/>
        </p:blipFill>
        <p:spPr>
          <a:xfrm>
            <a:off x="269777" y="4142024"/>
            <a:ext cx="5905695" cy="1689812"/>
          </a:xfrm>
          <a:prstGeom prst="rect">
            <a:avLst/>
          </a:prstGeom>
        </p:spPr>
      </p:pic>
      <p:sp>
        <p:nvSpPr>
          <p:cNvPr id="15" name="文字方塊 26">
            <a:extLst>
              <a:ext uri="{FF2B5EF4-FFF2-40B4-BE49-F238E27FC236}">
                <a16:creationId xmlns:a16="http://schemas.microsoft.com/office/drawing/2014/main" id="{0085B047-21CB-0946-9810-82653ADBE273}"/>
              </a:ext>
            </a:extLst>
          </p:cNvPr>
          <p:cNvSpPr txBox="1"/>
          <p:nvPr/>
        </p:nvSpPr>
        <p:spPr>
          <a:xfrm>
            <a:off x="1881832" y="5856197"/>
            <a:ext cx="1587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 [</a:t>
            </a:r>
            <a:r>
              <a:rPr lang="en-US" altLang="zh-CN" sz="1400"/>
              <a:t>Yu</a:t>
            </a:r>
            <a:r>
              <a:rPr lang="en-US" altLang="zh-TW" sz="1400"/>
              <a:t>, et al., D</a:t>
            </a:r>
            <a:r>
              <a:rPr lang="en-US" altLang="zh-CN" sz="1400"/>
              <a:t>AC</a:t>
            </a:r>
            <a:r>
              <a:rPr lang="en-US" altLang="zh-TW" sz="1400"/>
              <a:t>’1</a:t>
            </a:r>
            <a:r>
              <a:rPr lang="en-US" altLang="zh-CN" sz="1400"/>
              <a:t>9</a:t>
            </a:r>
            <a:r>
              <a:rPr lang="en-US" altLang="zh-TW" sz="1400"/>
              <a:t>] </a:t>
            </a:r>
            <a:endParaRPr kumimoji="1" lang="zh-TW" altLang="en-US" sz="1400"/>
          </a:p>
        </p:txBody>
      </p:sp>
      <p:pic>
        <p:nvPicPr>
          <p:cNvPr id="17" name="Picture 16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7B5D66A0-87CA-734A-83A2-E76B5E236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727" y="4030344"/>
            <a:ext cx="4703266" cy="1932120"/>
          </a:xfrm>
          <a:prstGeom prst="rect">
            <a:avLst/>
          </a:prstGeom>
        </p:spPr>
      </p:pic>
      <p:sp>
        <p:nvSpPr>
          <p:cNvPr id="18" name="文字方塊 26">
            <a:extLst>
              <a:ext uri="{FF2B5EF4-FFF2-40B4-BE49-F238E27FC236}">
                <a16:creationId xmlns:a16="http://schemas.microsoft.com/office/drawing/2014/main" id="{46775402-0A7C-8640-8B8C-C29DDB093D5B}"/>
              </a:ext>
            </a:extLst>
          </p:cNvPr>
          <p:cNvSpPr txBox="1"/>
          <p:nvPr/>
        </p:nvSpPr>
        <p:spPr>
          <a:xfrm>
            <a:off x="7926215" y="5962464"/>
            <a:ext cx="227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Painting</a:t>
            </a:r>
            <a:r>
              <a:rPr lang="en-US" altLang="zh-TW" sz="1400"/>
              <a:t> [</a:t>
            </a:r>
            <a:r>
              <a:rPr lang="en-US" altLang="zh-CN" sz="1400"/>
              <a:t>Yu</a:t>
            </a:r>
            <a:r>
              <a:rPr lang="en-US" altLang="zh-TW" sz="1400"/>
              <a:t>, et al., D</a:t>
            </a:r>
            <a:r>
              <a:rPr lang="en-US" altLang="zh-CN" sz="1400"/>
              <a:t>AC</a:t>
            </a:r>
            <a:r>
              <a:rPr lang="en-US" altLang="zh-TW" sz="1400"/>
              <a:t>’1</a:t>
            </a:r>
            <a:r>
              <a:rPr lang="en-US" altLang="zh-CN" sz="1400"/>
              <a:t>9</a:t>
            </a:r>
            <a:r>
              <a:rPr lang="en-US" altLang="zh-TW" sz="1400"/>
              <a:t>] </a:t>
            </a:r>
            <a:endParaRPr kumimoji="1" lang="zh-TW" altLang="en-US" sz="1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70727E-6FBB-5D49-AA97-6CD5E91B6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545" y="3230851"/>
            <a:ext cx="861574" cy="375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981FB-2245-1E42-B268-B3314B530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3905" y="3217956"/>
            <a:ext cx="399124" cy="375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F021DF-01B3-074E-BFB0-C71D44686E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1509"/>
          <a:stretch/>
        </p:blipFill>
        <p:spPr>
          <a:xfrm>
            <a:off x="10928974" y="3202793"/>
            <a:ext cx="761839" cy="5774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BF0F26-F22A-C64E-8F70-35A96C8A7F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4528" y="5923624"/>
            <a:ext cx="1186486" cy="385457"/>
          </a:xfrm>
          <a:prstGeom prst="rect">
            <a:avLst/>
          </a:prstGeom>
        </p:spPr>
      </p:pic>
      <p:pic>
        <p:nvPicPr>
          <p:cNvPr id="26" name="Picture 2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F6476E52-D7A9-B24B-9D3E-F10B5712BA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1913" y="5859348"/>
            <a:ext cx="1397560" cy="31234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20899DD-B304-CB49-A780-E7E469A59E86}"/>
              </a:ext>
            </a:extLst>
          </p:cNvPr>
          <p:cNvSpPr/>
          <p:nvPr/>
        </p:nvSpPr>
        <p:spPr>
          <a:xfrm>
            <a:off x="0" y="5345151"/>
            <a:ext cx="12192000" cy="1512849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B08CE1-1195-994F-B6EB-82D2A5126A68}"/>
              </a:ext>
            </a:extLst>
          </p:cNvPr>
          <p:cNvSpPr txBox="1"/>
          <p:nvPr/>
        </p:nvSpPr>
        <p:spPr>
          <a:xfrm>
            <a:off x="0" y="573133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1"/>
                </a:solidFill>
              </a:rPr>
              <a:t>Tremendous Engineering Efforts Required!</a:t>
            </a:r>
            <a:endParaRPr lang="en-CN" sz="40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9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8" grpId="0"/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Duke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keTemplate" id="{A4D193A7-7659-ED44-AE8E-12ED8BA22D68}" vid="{0C8A3046-90F8-3944-95B7-90C2179FB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DukeTemplate</Template>
  <TotalTime>20789</TotalTime>
  <Words>2956</Words>
  <Application>Microsoft Macintosh PowerPoint</Application>
  <PresentationFormat>Widescreen</PresentationFormat>
  <Paragraphs>428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Cambria Math</vt:lpstr>
      <vt:lpstr>Symbol</vt:lpstr>
      <vt:lpstr>Tahoma</vt:lpstr>
      <vt:lpstr>Times New Roman</vt:lpstr>
      <vt:lpstr>DukeTemplate</vt:lpstr>
      <vt:lpstr>PowerPoint Presentation</vt:lpstr>
      <vt:lpstr>Chip Design Challenges</vt:lpstr>
      <vt:lpstr>This is Real Problem!</vt:lpstr>
      <vt:lpstr>My Related Works</vt:lpstr>
      <vt:lpstr>PowerPoint Presentation</vt:lpstr>
      <vt:lpstr>My Roadmap Towards Intelligent Chip Design</vt:lpstr>
      <vt:lpstr>First Deep Learning Method for Routability Prediction</vt:lpstr>
      <vt:lpstr>First Deep Learning Method for Routability Prediction</vt:lpstr>
      <vt:lpstr>Many Excellent Deep Learning Methods</vt:lpstr>
      <vt:lpstr>My Roadmap Towards Intelligent Chip Design</vt:lpstr>
      <vt:lpstr>Automatic Estimator Development – Search Space</vt:lpstr>
      <vt:lpstr>DRC Hotspot Detection Results</vt:lpstr>
      <vt:lpstr>PowerPoint Presentation</vt:lpstr>
      <vt:lpstr>My Roadmap Towards Intelligent Chip Design</vt:lpstr>
      <vt:lpstr>Challenge 1 – Design-time Power Introspection </vt:lpstr>
      <vt:lpstr>Challenge 2 – Run-time Power Introspection</vt:lpstr>
      <vt:lpstr>Power-Performance Trade-offs</vt:lpstr>
      <vt:lpstr>Challenges from Both Design-time and Runtime</vt:lpstr>
      <vt:lpstr>Prediction Accuracy as Design-Time Power Model</vt:lpstr>
      <vt:lpstr>Summary and Takeaway</vt:lpstr>
      <vt:lpstr>Thanks!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4835</cp:revision>
  <dcterms:created xsi:type="dcterms:W3CDTF">2021-09-29T18:17:13Z</dcterms:created>
  <dcterms:modified xsi:type="dcterms:W3CDTF">2021-11-01T14:47:33Z</dcterms:modified>
</cp:coreProperties>
</file>